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58D74EE-5FB5-4277-9FFE-E58982D0B896}" type="datetimeFigureOut">
              <a:rPr lang="es-ES" smtClean="0"/>
              <a:t>28/03/2020</a:t>
            </a:fld>
            <a:endParaRPr lang="es-ES"/>
          </a:p>
        </p:txBody>
      </p:sp>
      <p:sp>
        <p:nvSpPr>
          <p:cNvPr id="5" name="Footer Placeholder 4"/>
          <p:cNvSpPr>
            <a:spLocks noGrp="1"/>
          </p:cNvSpPr>
          <p:nvPr>
            <p:ph type="ftr" sz="quarter" idx="11"/>
          </p:nvPr>
        </p:nvSpPr>
        <p:spPr>
          <a:xfrm>
            <a:off x="2692397" y="5037663"/>
            <a:ext cx="5214635" cy="279400"/>
          </a:xfrm>
        </p:spPr>
        <p:txBody>
          <a:bodyPr/>
          <a:lstStyle/>
          <a:p>
            <a:endParaRPr lang="es-ES"/>
          </a:p>
        </p:txBody>
      </p:sp>
      <p:sp>
        <p:nvSpPr>
          <p:cNvPr id="6" name="Slide Number Placeholder 5"/>
          <p:cNvSpPr>
            <a:spLocks noGrp="1"/>
          </p:cNvSpPr>
          <p:nvPr>
            <p:ph type="sldNum" sz="quarter" idx="12"/>
          </p:nvPr>
        </p:nvSpPr>
        <p:spPr>
          <a:xfrm>
            <a:off x="8956900" y="5037663"/>
            <a:ext cx="551167" cy="279400"/>
          </a:xfrm>
        </p:spPr>
        <p:txBody>
          <a:bodyPr/>
          <a:lstStyle/>
          <a:p>
            <a:fld id="{50F03FD5-E5D0-487A-BA2E-4A76F7059569}" type="slidenum">
              <a:rPr lang="es-ES" smtClean="0"/>
              <a:t>‹Nº›</a:t>
            </a:fld>
            <a:endParaRPr lang="es-E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5087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58D74EE-5FB5-4277-9FFE-E58982D0B896}" type="datetimeFigureOut">
              <a:rPr lang="es-ES" smtClean="0"/>
              <a:t>28/03/2020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0F03FD5-E5D0-487A-BA2E-4A76F7059569}" type="slidenum">
              <a:rPr lang="es-ES" smtClean="0"/>
              <a:t>‹Nº›</a:t>
            </a:fld>
            <a:endParaRPr lang="es-ES"/>
          </a:p>
        </p:txBody>
      </p:sp>
    </p:spTree>
    <p:extLst>
      <p:ext uri="{BB962C8B-B14F-4D97-AF65-F5344CB8AC3E}">
        <p14:creationId xmlns:p14="http://schemas.microsoft.com/office/powerpoint/2010/main" val="304119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58D74EE-5FB5-4277-9FFE-E58982D0B896}" type="datetimeFigureOut">
              <a:rPr lang="es-ES" smtClean="0"/>
              <a:t>28/03/2020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F03FD5-E5D0-487A-BA2E-4A76F7059569}" type="slidenum">
              <a:rPr lang="es-ES" smtClean="0"/>
              <a:t>‹Nº›</a:t>
            </a:fld>
            <a:endParaRPr lang="es-E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316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58D74EE-5FB5-4277-9FFE-E58982D0B896}" type="datetimeFigureOut">
              <a:rPr lang="es-ES" smtClean="0"/>
              <a:t>28/03/2020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F03FD5-E5D0-487A-BA2E-4A76F7059569}" type="slidenum">
              <a:rPr lang="es-ES" smtClean="0"/>
              <a:t>‹Nº›</a:t>
            </a:fld>
            <a:endParaRPr lang="es-E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118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58D74EE-5FB5-4277-9FFE-E58982D0B896}" type="datetimeFigureOut">
              <a:rPr lang="es-ES" smtClean="0"/>
              <a:t>28/03/2020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F03FD5-E5D0-487A-BA2E-4A76F7059569}" type="slidenum">
              <a:rPr lang="es-ES" smtClean="0"/>
              <a:t>‹Nº›</a:t>
            </a:fld>
            <a:endParaRPr lang="es-ES"/>
          </a:p>
        </p:txBody>
      </p:sp>
    </p:spTree>
    <p:extLst>
      <p:ext uri="{BB962C8B-B14F-4D97-AF65-F5344CB8AC3E}">
        <p14:creationId xmlns:p14="http://schemas.microsoft.com/office/powerpoint/2010/main" val="2667528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58D74EE-5FB5-4277-9FFE-E58982D0B896}" type="datetimeFigureOut">
              <a:rPr lang="es-ES" smtClean="0"/>
              <a:t>28/03/2020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F03FD5-E5D0-487A-BA2E-4A76F7059569}" type="slidenum">
              <a:rPr lang="es-ES" smtClean="0"/>
              <a:t>‹Nº›</a:t>
            </a:fld>
            <a:endParaRPr lang="es-E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0275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58D74EE-5FB5-4277-9FFE-E58982D0B896}" type="datetimeFigureOut">
              <a:rPr lang="es-ES" smtClean="0"/>
              <a:t>28/03/2020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F03FD5-E5D0-487A-BA2E-4A76F7059569}" type="slidenum">
              <a:rPr lang="es-ES" smtClean="0"/>
              <a:t>‹Nº›</a:t>
            </a:fld>
            <a:endParaRPr lang="es-E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8665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58D74EE-5FB5-4277-9FFE-E58982D0B896}" type="datetimeFigureOut">
              <a:rPr lang="es-ES" smtClean="0"/>
              <a:t>28/03/2020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F03FD5-E5D0-487A-BA2E-4A76F7059569}" type="slidenum">
              <a:rPr lang="es-ES" smtClean="0"/>
              <a:t>‹Nº›</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2127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58D74EE-5FB5-4277-9FFE-E58982D0B896}" type="datetimeFigureOut">
              <a:rPr lang="es-ES" smtClean="0"/>
              <a:t>28/03/2020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F03FD5-E5D0-487A-BA2E-4A76F7059569}" type="slidenum">
              <a:rPr lang="es-ES" smtClean="0"/>
              <a:t>‹Nº›</a:t>
            </a:fld>
            <a:endParaRPr lang="es-E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99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58D74EE-5FB5-4277-9FFE-E58982D0B896}" type="datetimeFigureOut">
              <a:rPr lang="es-ES" smtClean="0"/>
              <a:t>28/03/2020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F03FD5-E5D0-487A-BA2E-4A76F7059569}" type="slidenum">
              <a:rPr lang="es-ES" smtClean="0"/>
              <a:t>‹Nº›</a:t>
            </a:fld>
            <a:endParaRPr lang="es-ES"/>
          </a:p>
        </p:txBody>
      </p:sp>
    </p:spTree>
    <p:extLst>
      <p:ext uri="{BB962C8B-B14F-4D97-AF65-F5344CB8AC3E}">
        <p14:creationId xmlns:p14="http://schemas.microsoft.com/office/powerpoint/2010/main" val="349957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58D74EE-5FB5-4277-9FFE-E58982D0B896}" type="datetimeFigureOut">
              <a:rPr lang="es-ES" smtClean="0"/>
              <a:t>28/03/2020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F03FD5-E5D0-487A-BA2E-4A76F7059569}" type="slidenum">
              <a:rPr lang="es-ES" smtClean="0"/>
              <a:t>‹Nº›</a:t>
            </a:fld>
            <a:endParaRPr lang="es-E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6039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58D74EE-5FB5-4277-9FFE-E58982D0B896}" type="datetimeFigureOut">
              <a:rPr lang="es-ES" smtClean="0"/>
              <a:t>28/03/2020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0F03FD5-E5D0-487A-BA2E-4A76F7059569}" type="slidenum">
              <a:rPr lang="es-ES" smtClean="0"/>
              <a:t>‹Nº›</a:t>
            </a:fld>
            <a:endParaRPr lang="es-ES"/>
          </a:p>
        </p:txBody>
      </p:sp>
    </p:spTree>
    <p:extLst>
      <p:ext uri="{BB962C8B-B14F-4D97-AF65-F5344CB8AC3E}">
        <p14:creationId xmlns:p14="http://schemas.microsoft.com/office/powerpoint/2010/main" val="416882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58D74EE-5FB5-4277-9FFE-E58982D0B896}" type="datetimeFigureOut">
              <a:rPr lang="es-ES" smtClean="0"/>
              <a:t>28/03/2020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0F03FD5-E5D0-487A-BA2E-4A76F7059569}" type="slidenum">
              <a:rPr lang="es-ES" smtClean="0"/>
              <a:t>‹Nº›</a:t>
            </a:fld>
            <a:endParaRPr lang="es-E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278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58D74EE-5FB5-4277-9FFE-E58982D0B896}" type="datetimeFigureOut">
              <a:rPr lang="es-ES" smtClean="0"/>
              <a:t>28/03/2020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0F03FD5-E5D0-487A-BA2E-4A76F7059569}" type="slidenum">
              <a:rPr lang="es-ES" smtClean="0"/>
              <a:t>‹Nº›</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532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D74EE-5FB5-4277-9FFE-E58982D0B896}" type="datetimeFigureOut">
              <a:rPr lang="es-ES" smtClean="0"/>
              <a:t>28/03/2020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0F03FD5-E5D0-487A-BA2E-4A76F7059569}" type="slidenum">
              <a:rPr lang="es-ES" smtClean="0"/>
              <a:t>‹Nº›</a:t>
            </a:fld>
            <a:endParaRPr lang="es-ES"/>
          </a:p>
        </p:txBody>
      </p:sp>
    </p:spTree>
    <p:extLst>
      <p:ext uri="{BB962C8B-B14F-4D97-AF65-F5344CB8AC3E}">
        <p14:creationId xmlns:p14="http://schemas.microsoft.com/office/powerpoint/2010/main" val="274678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58D74EE-5FB5-4277-9FFE-E58982D0B896}" type="datetimeFigureOut">
              <a:rPr lang="es-ES" smtClean="0"/>
              <a:t>28/03/2020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0F03FD5-E5D0-487A-BA2E-4A76F7059569}" type="slidenum">
              <a:rPr lang="es-ES" smtClean="0"/>
              <a:t>‹Nº›</a:t>
            </a:fld>
            <a:endParaRPr lang="es-E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456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58D74EE-5FB5-4277-9FFE-E58982D0B896}" type="datetimeFigureOut">
              <a:rPr lang="es-ES" smtClean="0"/>
              <a:t>28/03/2020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0F03FD5-E5D0-487A-BA2E-4A76F7059569}" type="slidenum">
              <a:rPr lang="es-ES" smtClean="0"/>
              <a:t>‹Nº›</a:t>
            </a:fld>
            <a:endParaRPr lang="es-ES"/>
          </a:p>
        </p:txBody>
      </p:sp>
    </p:spTree>
    <p:extLst>
      <p:ext uri="{BB962C8B-B14F-4D97-AF65-F5344CB8AC3E}">
        <p14:creationId xmlns:p14="http://schemas.microsoft.com/office/powerpoint/2010/main" val="177562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58D74EE-5FB5-4277-9FFE-E58982D0B896}" type="datetimeFigureOut">
              <a:rPr lang="es-ES" smtClean="0"/>
              <a:t>28/03/2020</a:t>
            </a:fld>
            <a:endParaRPr lang="es-E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F03FD5-E5D0-487A-BA2E-4A76F7059569}" type="slidenum">
              <a:rPr lang="es-ES" smtClean="0"/>
              <a:t>‹Nº›</a:t>
            </a:fld>
            <a:endParaRPr lang="es-ES"/>
          </a:p>
        </p:txBody>
      </p:sp>
    </p:spTree>
    <p:extLst>
      <p:ext uri="{BB962C8B-B14F-4D97-AF65-F5344CB8AC3E}">
        <p14:creationId xmlns:p14="http://schemas.microsoft.com/office/powerpoint/2010/main" val="3239305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FC9E7B3-5A9D-4D98-811C-34700DAC9EB6}"/>
              </a:ext>
            </a:extLst>
          </p:cNvPr>
          <p:cNvSpPr>
            <a:spLocks noGrp="1"/>
          </p:cNvSpPr>
          <p:nvPr>
            <p:ph type="ctrTitle"/>
          </p:nvPr>
        </p:nvSpPr>
        <p:spPr/>
        <p:txBody>
          <a:bodyPr/>
          <a:lstStyle/>
          <a:p>
            <a:r>
              <a:rPr lang="es-ES" dirty="0"/>
              <a:t>Formación Ciudadana </a:t>
            </a:r>
          </a:p>
        </p:txBody>
      </p:sp>
      <p:sp>
        <p:nvSpPr>
          <p:cNvPr id="3" name="Subtítulo 2">
            <a:extLst>
              <a:ext uri="{FF2B5EF4-FFF2-40B4-BE49-F238E27FC236}">
                <a16:creationId xmlns:a16="http://schemas.microsoft.com/office/drawing/2014/main" xmlns="" id="{D1503908-CBB0-4377-839C-4E8A454E8279}"/>
              </a:ext>
            </a:extLst>
          </p:cNvPr>
          <p:cNvSpPr>
            <a:spLocks noGrp="1"/>
          </p:cNvSpPr>
          <p:nvPr>
            <p:ph type="subTitle" idx="1"/>
          </p:nvPr>
        </p:nvSpPr>
        <p:spPr/>
        <p:txBody>
          <a:bodyPr/>
          <a:lstStyle/>
          <a:p>
            <a:r>
              <a:rPr lang="es-ES" dirty="0"/>
              <a:t>Clase 2</a:t>
            </a:r>
          </a:p>
          <a:p>
            <a:r>
              <a:rPr lang="es-ES" dirty="0"/>
              <a:t>Profesor Yerko Ortiz Adrovés</a:t>
            </a:r>
          </a:p>
        </p:txBody>
      </p:sp>
    </p:spTree>
    <p:extLst>
      <p:ext uri="{BB962C8B-B14F-4D97-AF65-F5344CB8AC3E}">
        <p14:creationId xmlns:p14="http://schemas.microsoft.com/office/powerpoint/2010/main" val="3288514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7575D7A7-3C36-4508-9BC6-70A93BD3C43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934" y="0"/>
            <a:ext cx="12231160" cy="6856214"/>
            <a:chOff x="-16934" y="0"/>
            <a:chExt cx="12231160" cy="6856214"/>
          </a:xfrm>
        </p:grpSpPr>
        <p:pic>
          <p:nvPicPr>
            <p:cNvPr id="9" name="Picture 8">
              <a:extLst>
                <a:ext uri="{FF2B5EF4-FFF2-40B4-BE49-F238E27FC236}">
                  <a16:creationId xmlns:a16="http://schemas.microsoft.com/office/drawing/2014/main" xmlns="" id="{BC964A0D-06B7-4C16-AC9F-20ADDA8059E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F5703F5C-55DF-45CD-BC3F-3BE8F10339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A8C7134F-70F9-4826-A97E-9B39AEA08F5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xmlns="" id="{39351E73-B6DD-4B56-8EE9-C16B5711C46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xmlns="" id="{AE446D0E-6531-40B7-A182-FB860243977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C8BABCA7-C1E0-41BA-A822-5F61251AA6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5"/>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8" name="Group 17">
            <a:extLst>
              <a:ext uri="{FF2B5EF4-FFF2-40B4-BE49-F238E27FC236}">
                <a16:creationId xmlns:a16="http://schemas.microsoft.com/office/drawing/2014/main" xmlns="" id="{2E5D6EB5-6FDB-477A-98F5-7409CD53754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88825" cy="6872226"/>
            <a:chOff x="0" y="0"/>
            <a:chExt cx="12188825" cy="6872226"/>
          </a:xfrm>
        </p:grpSpPr>
        <p:pic>
          <p:nvPicPr>
            <p:cNvPr id="19" name="Picture 18">
              <a:extLst>
                <a:ext uri="{FF2B5EF4-FFF2-40B4-BE49-F238E27FC236}">
                  <a16:creationId xmlns:a16="http://schemas.microsoft.com/office/drawing/2014/main" xmlns="" id="{5BB75167-5757-4E5F-869B-5A350BF43A8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 name="Rectangle 19">
              <a:extLst>
                <a:ext uri="{FF2B5EF4-FFF2-40B4-BE49-F238E27FC236}">
                  <a16:creationId xmlns:a16="http://schemas.microsoft.com/office/drawing/2014/main" xmlns="" id="{C8338DAE-FFCB-472B-A9EE-77E42FDBD3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xmlns="" id="{52B2E0A0-4D94-4C05-97C1-32B5D88A2E8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22" name="Picture 21">
              <a:extLst>
                <a:ext uri="{FF2B5EF4-FFF2-40B4-BE49-F238E27FC236}">
                  <a16:creationId xmlns:a16="http://schemas.microsoft.com/office/drawing/2014/main" xmlns="" id="{A91E75C9-3350-4F0B-993E-89D3DBD76CC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ítulo 1">
            <a:extLst>
              <a:ext uri="{FF2B5EF4-FFF2-40B4-BE49-F238E27FC236}">
                <a16:creationId xmlns:a16="http://schemas.microsoft.com/office/drawing/2014/main" xmlns="" id="{F4825741-A061-4C7B-A137-7171DDD502A6}"/>
              </a:ext>
            </a:extLst>
          </p:cNvPr>
          <p:cNvSpPr>
            <a:spLocks noGrp="1"/>
          </p:cNvSpPr>
          <p:nvPr>
            <p:ph type="title"/>
          </p:nvPr>
        </p:nvSpPr>
        <p:spPr>
          <a:xfrm>
            <a:off x="2692398" y="1871131"/>
            <a:ext cx="6815669" cy="1515533"/>
          </a:xfrm>
        </p:spPr>
        <p:txBody>
          <a:bodyPr vert="horz" lIns="91440" tIns="45720" rIns="91440" bIns="45720" rtlCol="0" anchor="b">
            <a:normAutofit/>
          </a:bodyPr>
          <a:lstStyle/>
          <a:p>
            <a:r>
              <a:rPr lang="en-US" sz="5400"/>
              <a:t>Objetivo de la Clase</a:t>
            </a:r>
          </a:p>
        </p:txBody>
      </p:sp>
      <p:sp>
        <p:nvSpPr>
          <p:cNvPr id="3" name="Marcador de contenido 2">
            <a:extLst>
              <a:ext uri="{FF2B5EF4-FFF2-40B4-BE49-F238E27FC236}">
                <a16:creationId xmlns:a16="http://schemas.microsoft.com/office/drawing/2014/main" xmlns="" id="{56680648-98D4-4A1E-B04C-8FB3AC594096}"/>
              </a:ext>
            </a:extLst>
          </p:cNvPr>
          <p:cNvSpPr>
            <a:spLocks noGrp="1"/>
          </p:cNvSpPr>
          <p:nvPr>
            <p:ph idx="1"/>
          </p:nvPr>
        </p:nvSpPr>
        <p:spPr>
          <a:xfrm>
            <a:off x="2692398" y="3657597"/>
            <a:ext cx="6815669" cy="1320802"/>
          </a:xfrm>
        </p:spPr>
        <p:txBody>
          <a:bodyPr vert="horz" lIns="91440" tIns="45720" rIns="91440" bIns="45720" rtlCol="0" anchor="t">
            <a:normAutofit/>
          </a:bodyPr>
          <a:lstStyle/>
          <a:p>
            <a:pPr marL="0" indent="0" algn="ctr">
              <a:buNone/>
            </a:pPr>
            <a:r>
              <a:rPr lang="en-US" sz="2100" dirty="0">
                <a:solidFill>
                  <a:schemeClr val="tx1"/>
                </a:solidFill>
              </a:rPr>
              <a:t>- Reconocer e identificar las características del Estado Chile.</a:t>
            </a:r>
          </a:p>
        </p:txBody>
      </p:sp>
      <p:cxnSp>
        <p:nvCxnSpPr>
          <p:cNvPr id="24" name="Straight Connector 23">
            <a:extLst>
              <a:ext uri="{FF2B5EF4-FFF2-40B4-BE49-F238E27FC236}">
                <a16:creationId xmlns:a16="http://schemas.microsoft.com/office/drawing/2014/main" xmlns="" id="{889FB2CC-C7A1-4A53-A088-636FB487FE6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6287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22AC0F86-9A78-4E84-A4B4-ADB8B2629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4AF78B9E-8BE2-4706-9377-A05FA25ABAB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xmlns="" id="{32CDFDE2-4DB3-4623-BA21-187D1B710FB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xmlns="" id="{ED74B2AA-1443-4E9B-8462-F7F5B85259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xmlns="" id="{9BB652B6-7300-49EC-9422-EF5342492AF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xmlns="" id="{D0909587-01DE-424D-A15F-DAA28CF2CD3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ítulo 1">
            <a:extLst>
              <a:ext uri="{FF2B5EF4-FFF2-40B4-BE49-F238E27FC236}">
                <a16:creationId xmlns:a16="http://schemas.microsoft.com/office/drawing/2014/main" xmlns="" id="{0915BF10-0E57-448D-92EE-3B6747238BDC}"/>
              </a:ext>
            </a:extLst>
          </p:cNvPr>
          <p:cNvSpPr>
            <a:spLocks noGrp="1"/>
          </p:cNvSpPr>
          <p:nvPr>
            <p:ph type="title"/>
          </p:nvPr>
        </p:nvSpPr>
        <p:spPr>
          <a:xfrm>
            <a:off x="7535825" y="982132"/>
            <a:ext cx="3360772" cy="1303867"/>
          </a:xfrm>
        </p:spPr>
        <p:txBody>
          <a:bodyPr>
            <a:normAutofit/>
          </a:bodyPr>
          <a:lstStyle/>
          <a:p>
            <a:r>
              <a:rPr lang="es-ES" dirty="0"/>
              <a:t>Pregunta</a:t>
            </a:r>
          </a:p>
        </p:txBody>
      </p:sp>
      <p:sp>
        <p:nvSpPr>
          <p:cNvPr id="20" name="Rectangle 19">
            <a:extLst>
              <a:ext uri="{FF2B5EF4-FFF2-40B4-BE49-F238E27FC236}">
                <a16:creationId xmlns:a16="http://schemas.microsoft.com/office/drawing/2014/main" xmlns="" id="{69A54E25-1C05-48E5-A5CC-3778C1D363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Imagen que contiene edificio, exterior, viejo, pasto&#10;&#10;Descripción generada automáticamente">
            <a:extLst>
              <a:ext uri="{FF2B5EF4-FFF2-40B4-BE49-F238E27FC236}">
                <a16:creationId xmlns:a16="http://schemas.microsoft.com/office/drawing/2014/main" xmlns="" id="{F8CCE6E4-4E69-4F7E-B8FF-E422D7FB153C}"/>
              </a:ext>
            </a:extLst>
          </p:cNvPr>
          <p:cNvPicPr>
            <a:picLocks noChangeAspect="1"/>
          </p:cNvPicPr>
          <p:nvPr/>
        </p:nvPicPr>
        <p:blipFill rotWithShape="1">
          <a:blip r:embed="rId5">
            <a:extLst>
              <a:ext uri="{28A0092B-C50C-407E-A947-70E740481C1C}">
                <a14:useLocalDpi xmlns:a14="http://schemas.microsoft.com/office/drawing/2010/main" val="0"/>
              </a:ext>
            </a:extLst>
          </a:blip>
          <a:srcRect t="2533"/>
          <a:stretch/>
        </p:blipFill>
        <p:spPr>
          <a:xfrm>
            <a:off x="1412683" y="1410208"/>
            <a:ext cx="5278777" cy="3858780"/>
          </a:xfrm>
          <a:prstGeom prst="rect">
            <a:avLst/>
          </a:prstGeom>
        </p:spPr>
      </p:pic>
      <p:cxnSp>
        <p:nvCxnSpPr>
          <p:cNvPr id="22" name="Straight Connector 21">
            <a:extLst>
              <a:ext uri="{FF2B5EF4-FFF2-40B4-BE49-F238E27FC236}">
                <a16:creationId xmlns:a16="http://schemas.microsoft.com/office/drawing/2014/main" xmlns="" id="{0E5D0023-B23E-4823-8D72-B07FFF8CAE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xmlns="" id="{EC51794F-39F5-42DF-BFF0-A500BEF2FD08}"/>
              </a:ext>
            </a:extLst>
          </p:cNvPr>
          <p:cNvSpPr>
            <a:spLocks noGrp="1"/>
          </p:cNvSpPr>
          <p:nvPr>
            <p:ph idx="1"/>
          </p:nvPr>
        </p:nvSpPr>
        <p:spPr>
          <a:xfrm>
            <a:off x="7535824" y="2556932"/>
            <a:ext cx="3360771" cy="3318936"/>
          </a:xfrm>
        </p:spPr>
        <p:txBody>
          <a:bodyPr>
            <a:normAutofit/>
          </a:bodyPr>
          <a:lstStyle/>
          <a:p>
            <a:r>
              <a:rPr lang="en-US" dirty="0"/>
              <a:t>¿Qué es el Estado?¿Cuál es su importancia?</a:t>
            </a:r>
          </a:p>
        </p:txBody>
      </p:sp>
    </p:spTree>
    <p:extLst>
      <p:ext uri="{BB962C8B-B14F-4D97-AF65-F5344CB8AC3E}">
        <p14:creationId xmlns:p14="http://schemas.microsoft.com/office/powerpoint/2010/main" val="3540317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9C594BA-A20F-480D-85F1-B3D383DBD476}"/>
              </a:ext>
            </a:extLst>
          </p:cNvPr>
          <p:cNvSpPr>
            <a:spLocks noGrp="1"/>
          </p:cNvSpPr>
          <p:nvPr>
            <p:ph type="title"/>
          </p:nvPr>
        </p:nvSpPr>
        <p:spPr/>
        <p:txBody>
          <a:bodyPr/>
          <a:lstStyle/>
          <a:p>
            <a:r>
              <a:rPr lang="es-ES" dirty="0"/>
              <a:t>Definición de Estado</a:t>
            </a:r>
          </a:p>
        </p:txBody>
      </p:sp>
      <p:sp>
        <p:nvSpPr>
          <p:cNvPr id="3" name="Marcador de contenido 2">
            <a:extLst>
              <a:ext uri="{FF2B5EF4-FFF2-40B4-BE49-F238E27FC236}">
                <a16:creationId xmlns:a16="http://schemas.microsoft.com/office/drawing/2014/main" xmlns="" id="{F14158E0-0620-4F78-AC41-F79A3791DCF9}"/>
              </a:ext>
            </a:extLst>
          </p:cNvPr>
          <p:cNvSpPr>
            <a:spLocks noGrp="1"/>
          </p:cNvSpPr>
          <p:nvPr>
            <p:ph idx="1"/>
          </p:nvPr>
        </p:nvSpPr>
        <p:spPr/>
        <p:txBody>
          <a:bodyPr/>
          <a:lstStyle/>
          <a:p>
            <a:r>
              <a:rPr lang="es-ES" i="1" dirty="0">
                <a:latin typeface="CaeciliaLTStd-Light"/>
              </a:rPr>
              <a:t>“Es una agrupación humana, fijada en un territorio determinado y en la que existe un orden social, político y jurídico orientado hacia el bien común, establecido y mantenido por una autoridad dotada de poder de coerción".</a:t>
            </a:r>
          </a:p>
          <a:p>
            <a:r>
              <a:rPr lang="es-ES" sz="800" dirty="0">
                <a:latin typeface="HelveticaNeueLTStd-LtCn"/>
              </a:rPr>
              <a:t>Fuente: Hauriou, A. Derecho constitucional e instituciones políticas, (1971). Barcelona: Editorial Ariel.</a:t>
            </a:r>
            <a:endParaRPr lang="es-ES" dirty="0"/>
          </a:p>
        </p:txBody>
      </p:sp>
    </p:spTree>
    <p:extLst>
      <p:ext uri="{BB962C8B-B14F-4D97-AF65-F5344CB8AC3E}">
        <p14:creationId xmlns:p14="http://schemas.microsoft.com/office/powerpoint/2010/main" val="252037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13B0728-9960-4CB2-8FAE-A11922226E05}"/>
              </a:ext>
            </a:extLst>
          </p:cNvPr>
          <p:cNvSpPr>
            <a:spLocks noGrp="1"/>
          </p:cNvSpPr>
          <p:nvPr>
            <p:ph type="title"/>
          </p:nvPr>
        </p:nvSpPr>
        <p:spPr/>
        <p:txBody>
          <a:bodyPr/>
          <a:lstStyle/>
          <a:p>
            <a:r>
              <a:rPr lang="es-ES" dirty="0"/>
              <a:t>Base de la Institucionalidad en Chile…</a:t>
            </a:r>
          </a:p>
        </p:txBody>
      </p:sp>
      <p:sp>
        <p:nvSpPr>
          <p:cNvPr id="3" name="Marcador de contenido 2">
            <a:extLst>
              <a:ext uri="{FF2B5EF4-FFF2-40B4-BE49-F238E27FC236}">
                <a16:creationId xmlns:a16="http://schemas.microsoft.com/office/drawing/2014/main" xmlns="" id="{D06CC6A6-2D17-418E-9666-BCBB4CA6F6C4}"/>
              </a:ext>
            </a:extLst>
          </p:cNvPr>
          <p:cNvSpPr>
            <a:spLocks noGrp="1"/>
          </p:cNvSpPr>
          <p:nvPr>
            <p:ph idx="1"/>
          </p:nvPr>
        </p:nvSpPr>
        <p:spPr/>
        <p:txBody>
          <a:bodyPr>
            <a:normAutofit fontScale="85000" lnSpcReduction="10000"/>
          </a:bodyPr>
          <a:lstStyle/>
          <a:p>
            <a:r>
              <a:rPr lang="es-ES" dirty="0"/>
              <a:t>CONSTITUCIÓN</a:t>
            </a:r>
          </a:p>
          <a:p>
            <a:r>
              <a:rPr lang="es-ES" dirty="0"/>
              <a:t>Artículo 1 – Incisos 4 y 5</a:t>
            </a:r>
          </a:p>
          <a:p>
            <a:pPr algn="just"/>
            <a:r>
              <a:rPr lang="es-ES" dirty="0">
                <a:latin typeface="CaeciliaLTStd-Light"/>
              </a:rPr>
              <a:t>“El Estado está al servicio de la persona humana y su finalidad es promover el bien común, para lo cual debe contribuir a crear las condiciones sociales que permitan a todos y a cada uno de los integrantes de la comunidad nacional su mayor realización espiritual y material posible, con pleno respeto a los derechos y garantías que esta Constitución establece. Es deber del Estado resguardar la seguridad nacional, dar protección a la población y a la familia, propender al fortalecimiento de ésta, promover la integración armónica de todos los sectores de la Nación y asegurar el derecho de las personas a participar con igualdad de oportunidades en la vida nacional.”</a:t>
            </a:r>
          </a:p>
          <a:p>
            <a:pPr algn="just"/>
            <a:endParaRPr lang="es-ES" dirty="0"/>
          </a:p>
        </p:txBody>
      </p:sp>
    </p:spTree>
    <p:extLst>
      <p:ext uri="{BB962C8B-B14F-4D97-AF65-F5344CB8AC3E}">
        <p14:creationId xmlns:p14="http://schemas.microsoft.com/office/powerpoint/2010/main" val="3548734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F4CF71E-EFFB-464B-9DE5-165A8F4175DD}"/>
              </a:ext>
            </a:extLst>
          </p:cNvPr>
          <p:cNvSpPr>
            <a:spLocks noGrp="1"/>
          </p:cNvSpPr>
          <p:nvPr>
            <p:ph type="title"/>
          </p:nvPr>
        </p:nvSpPr>
        <p:spPr/>
        <p:txBody>
          <a:bodyPr/>
          <a:lstStyle/>
          <a:p>
            <a:r>
              <a:rPr lang="es-ES" dirty="0"/>
              <a:t>Características del Estado Chileno </a:t>
            </a:r>
          </a:p>
        </p:txBody>
      </p:sp>
      <p:sp>
        <p:nvSpPr>
          <p:cNvPr id="3" name="Marcador de contenido 2">
            <a:extLst>
              <a:ext uri="{FF2B5EF4-FFF2-40B4-BE49-F238E27FC236}">
                <a16:creationId xmlns:a16="http://schemas.microsoft.com/office/drawing/2014/main" xmlns="" id="{6EFFAC67-EA3C-4EA4-AAB2-1FC2B051BCB6}"/>
              </a:ext>
            </a:extLst>
          </p:cNvPr>
          <p:cNvSpPr>
            <a:spLocks noGrp="1"/>
          </p:cNvSpPr>
          <p:nvPr>
            <p:ph idx="1"/>
          </p:nvPr>
        </p:nvSpPr>
        <p:spPr/>
        <p:txBody>
          <a:bodyPr>
            <a:normAutofit lnSpcReduction="10000"/>
          </a:bodyPr>
          <a:lstStyle/>
          <a:p>
            <a:r>
              <a:rPr lang="es-ES" b="1" dirty="0"/>
              <a:t>Carácter Instrumental; </a:t>
            </a:r>
            <a:r>
              <a:rPr lang="es-ES" dirty="0"/>
              <a:t>Según la Constitución, el Estado está al servicio de la persona humana. Esto implica que el Estado no es un fin en sí mismo, sino un medio, un instrumento que tiene como finalidad favorecer el desarrollo integral de los seres humanos.</a:t>
            </a:r>
          </a:p>
          <a:p>
            <a:r>
              <a:rPr lang="es-ES" b="1" dirty="0"/>
              <a:t>Finalidad Suprema; </a:t>
            </a:r>
            <a:r>
              <a:rPr lang="es-ES" dirty="0"/>
              <a:t>El Bien Común: El concepto de Bien Común que plantea la Constitución posee un carácter ético humanista, ya que está en función de la dignidad y los derechos de las personas, buscando hacer efectiva la realización integral de cada una y de todas las personas que integran la sociedad, en todas sus dimensiones.</a:t>
            </a:r>
          </a:p>
        </p:txBody>
      </p:sp>
    </p:spTree>
    <p:extLst>
      <p:ext uri="{BB962C8B-B14F-4D97-AF65-F5344CB8AC3E}">
        <p14:creationId xmlns:p14="http://schemas.microsoft.com/office/powerpoint/2010/main" val="895781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1A41FBB-8582-4CDD-87F8-4E7D40DEC9A3}"/>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xmlns="" id="{5695ABA6-3213-43AD-B306-3EECC8860DB2}"/>
              </a:ext>
            </a:extLst>
          </p:cNvPr>
          <p:cNvSpPr>
            <a:spLocks noGrp="1"/>
          </p:cNvSpPr>
          <p:nvPr>
            <p:ph idx="1"/>
          </p:nvPr>
        </p:nvSpPr>
        <p:spPr/>
        <p:txBody>
          <a:bodyPr>
            <a:normAutofit/>
          </a:bodyPr>
          <a:lstStyle/>
          <a:p>
            <a:r>
              <a:rPr lang="es-ES" b="1" dirty="0"/>
              <a:t>Deberes; </a:t>
            </a:r>
            <a:r>
              <a:rPr lang="es-ES" dirty="0"/>
              <a:t>El inciso final del artículo 1 postula los deberes del Estado, aunque la enumeración que plantea no es taxativa, ya que por ejemplo, no considera el respeto y promoción de los derechos humanos, que sí está establecido en el artículo 5 de la misma Carta Fundamental. Entre esos deberes se incluye la seguridad nacional, la que debe ser entendida como la seguridad de la Nación o del Estado en su conjunto, considerando la de los habitantes y sus derechos como personas, la del territorio y la del poder del Estado. Esta seguridad es una condición básica para la consecución de los fines estatales.</a:t>
            </a:r>
          </a:p>
        </p:txBody>
      </p:sp>
    </p:spTree>
    <p:extLst>
      <p:ext uri="{BB962C8B-B14F-4D97-AF65-F5344CB8AC3E}">
        <p14:creationId xmlns:p14="http://schemas.microsoft.com/office/powerpoint/2010/main" val="3911069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2AC0F86-9A78-4E84-A4B4-ADB8B2629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4AF78B9E-8BE2-4706-9377-A05FA25ABAB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xmlns="" id="{32CDFDE2-4DB3-4623-BA21-187D1B710FB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xmlns="" id="{ED74B2AA-1443-4E9B-8462-F7F5B85259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xmlns="" id="{9BB652B6-7300-49EC-9422-EF5342492AF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xmlns="" id="{D0909587-01DE-424D-A15F-DAA28CF2CD3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ítulo 1">
            <a:extLst>
              <a:ext uri="{FF2B5EF4-FFF2-40B4-BE49-F238E27FC236}">
                <a16:creationId xmlns:a16="http://schemas.microsoft.com/office/drawing/2014/main" xmlns="" id="{54A6A33E-EBCA-48D8-80A2-B3E6EB574A32}"/>
              </a:ext>
            </a:extLst>
          </p:cNvPr>
          <p:cNvSpPr>
            <a:spLocks noGrp="1"/>
          </p:cNvSpPr>
          <p:nvPr>
            <p:ph type="title"/>
          </p:nvPr>
        </p:nvSpPr>
        <p:spPr>
          <a:xfrm>
            <a:off x="7535825" y="982132"/>
            <a:ext cx="3360772" cy="1303867"/>
          </a:xfrm>
        </p:spPr>
        <p:txBody>
          <a:bodyPr>
            <a:normAutofit/>
          </a:bodyPr>
          <a:lstStyle/>
          <a:p>
            <a:r>
              <a:rPr lang="es-ES" dirty="0"/>
              <a:t>Actividad 1</a:t>
            </a:r>
          </a:p>
        </p:txBody>
      </p:sp>
      <p:sp>
        <p:nvSpPr>
          <p:cNvPr id="18" name="Rectangle 17">
            <a:extLst>
              <a:ext uri="{FF2B5EF4-FFF2-40B4-BE49-F238E27FC236}">
                <a16:creationId xmlns:a16="http://schemas.microsoft.com/office/drawing/2014/main" xmlns="" id="{69A54E25-1C05-48E5-A5CC-3778C1D363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xmlns="" id="{397EC015-235E-4F8D-AA67-AF789EAE2292}"/>
              </a:ext>
            </a:extLst>
          </p:cNvPr>
          <p:cNvPicPr>
            <a:picLocks noChangeAspect="1"/>
          </p:cNvPicPr>
          <p:nvPr/>
        </p:nvPicPr>
        <p:blipFill rotWithShape="1">
          <a:blip r:embed="rId5">
            <a:extLst>
              <a:ext uri="{28A0092B-C50C-407E-A947-70E740481C1C}">
                <a14:useLocalDpi xmlns:a14="http://schemas.microsoft.com/office/drawing/2010/main" val="0"/>
              </a:ext>
            </a:extLst>
          </a:blip>
          <a:srcRect l="21203" r="16765" b="1"/>
          <a:stretch/>
        </p:blipFill>
        <p:spPr>
          <a:xfrm>
            <a:off x="1412683" y="1410208"/>
            <a:ext cx="5278777" cy="3858780"/>
          </a:xfrm>
          <a:prstGeom prst="rect">
            <a:avLst/>
          </a:prstGeom>
        </p:spPr>
      </p:pic>
      <p:cxnSp>
        <p:nvCxnSpPr>
          <p:cNvPr id="20" name="Straight Connector 19">
            <a:extLst>
              <a:ext uri="{FF2B5EF4-FFF2-40B4-BE49-F238E27FC236}">
                <a16:creationId xmlns:a16="http://schemas.microsoft.com/office/drawing/2014/main" xmlns="" id="{0E5D0023-B23E-4823-8D72-B07FFF8CAE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Marcador de contenido 2">
            <a:extLst>
              <a:ext uri="{FF2B5EF4-FFF2-40B4-BE49-F238E27FC236}">
                <a16:creationId xmlns:a16="http://schemas.microsoft.com/office/drawing/2014/main" xmlns="" id="{0A29E03E-A546-4DF4-B7F2-B17033DF17FF}"/>
              </a:ext>
            </a:extLst>
          </p:cNvPr>
          <p:cNvSpPr>
            <a:spLocks noGrp="1"/>
          </p:cNvSpPr>
          <p:nvPr>
            <p:ph idx="1"/>
          </p:nvPr>
        </p:nvSpPr>
        <p:spPr>
          <a:xfrm>
            <a:off x="7520141" y="2550411"/>
            <a:ext cx="3360771" cy="3318936"/>
          </a:xfrm>
        </p:spPr>
        <p:txBody>
          <a:bodyPr>
            <a:normAutofit/>
          </a:bodyPr>
          <a:lstStyle/>
          <a:p>
            <a:r>
              <a:rPr lang="es-ES" dirty="0"/>
              <a:t>¿De qué forma el Estado puede aportar al desarrollo del Bien Común como finalidad suprema?. Relacione esta pregunta al análisis de la película Invictus.</a:t>
            </a:r>
          </a:p>
        </p:txBody>
      </p:sp>
    </p:spTree>
    <p:extLst>
      <p:ext uri="{BB962C8B-B14F-4D97-AF65-F5344CB8AC3E}">
        <p14:creationId xmlns:p14="http://schemas.microsoft.com/office/powerpoint/2010/main" val="40147785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158</TotalTime>
  <Words>490</Words>
  <Application>Microsoft Office PowerPoint</Application>
  <PresentationFormat>Panorámica</PresentationFormat>
  <Paragraphs>20</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CaeciliaLTStd-Light</vt:lpstr>
      <vt:lpstr>Garamond</vt:lpstr>
      <vt:lpstr>HelveticaNeueLTStd-LtCn</vt:lpstr>
      <vt:lpstr>Orgánico</vt:lpstr>
      <vt:lpstr>Formación Ciudadana </vt:lpstr>
      <vt:lpstr>Objetivo de la Clase</vt:lpstr>
      <vt:lpstr>Pregunta</vt:lpstr>
      <vt:lpstr>Definición de Estado</vt:lpstr>
      <vt:lpstr>Base de la Institucionalidad en Chile…</vt:lpstr>
      <vt:lpstr>Características del Estado Chileno </vt:lpstr>
      <vt:lpstr>Presentación de PowerPoint</vt:lpstr>
      <vt:lpstr>Actividad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Formación Ciudadana</dc:title>
  <dc:creator>Yerko Ortiz</dc:creator>
  <cp:lastModifiedBy>Alex L</cp:lastModifiedBy>
  <cp:revision>3</cp:revision>
  <dcterms:created xsi:type="dcterms:W3CDTF">2020-03-09T13:38:13Z</dcterms:created>
  <dcterms:modified xsi:type="dcterms:W3CDTF">2020-03-28T20:59:55Z</dcterms:modified>
</cp:coreProperties>
</file>