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7A6A4AD-4F3B-41FA-82D7-9DA8C6C44EA3}" type="doc">
      <dgm:prSet loTypeId="urn:microsoft.com/office/officeart/2005/8/layout/hierarchy1" loCatId="hierarchy" qsTypeId="urn:microsoft.com/office/officeart/2005/8/quickstyle/simple4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0697DB24-7B77-45BB-9FA3-1CFD47D50492}">
      <dgm:prSet/>
      <dgm:spPr/>
      <dgm:t>
        <a:bodyPr/>
        <a:lstStyle/>
        <a:p>
          <a:r>
            <a:rPr lang="es-ES"/>
            <a:t>La educación es un instrumento poderoso que permite a los niños y adultos que se encuentran social y económicamente marginados salir de la pobreza y participar plenamente en la vida de la comunidad. Aunque también es un instrumento que incluye a toda la sociedad en su conjunto, para mejorar la convivencia social y la búsqueda del bien común.</a:t>
          </a:r>
          <a:endParaRPr lang="en-US"/>
        </a:p>
      </dgm:t>
    </dgm:pt>
    <dgm:pt modelId="{5C53184C-5123-4196-AE09-939766725589}" type="parTrans" cxnId="{856C77FE-5CB1-4137-AB3C-C6D73928CD8F}">
      <dgm:prSet/>
      <dgm:spPr/>
      <dgm:t>
        <a:bodyPr/>
        <a:lstStyle/>
        <a:p>
          <a:endParaRPr lang="en-US"/>
        </a:p>
      </dgm:t>
    </dgm:pt>
    <dgm:pt modelId="{FA91F67E-A833-4544-8965-4174E15122C9}" type="sibTrans" cxnId="{856C77FE-5CB1-4137-AB3C-C6D73928CD8F}">
      <dgm:prSet/>
      <dgm:spPr/>
      <dgm:t>
        <a:bodyPr/>
        <a:lstStyle/>
        <a:p>
          <a:endParaRPr lang="en-US"/>
        </a:p>
      </dgm:t>
    </dgm:pt>
    <dgm:pt modelId="{EF87BC63-CF26-46BA-8D47-28F57A5280FB}">
      <dgm:prSet/>
      <dgm:spPr/>
      <dgm:t>
        <a:bodyPr/>
        <a:lstStyle/>
        <a:p>
          <a:r>
            <a:rPr lang="es-ES" dirty="0"/>
            <a:t>En el año 1948 después de la Segunda Guerra Mundial se crea la Declaración Universal de los Derechos Humanos por la ONU (Organización de Naciones Unidas). Esta declaración contiene 30 artículos referidos a resguardar los derechos de los ciudadanos del mundo, es importante recalcar que dicha declaración es para todos, no existe distinción alguna, ya sea, raza, etnia, país, cultural, etc.</a:t>
          </a:r>
          <a:endParaRPr lang="en-US" dirty="0"/>
        </a:p>
      </dgm:t>
    </dgm:pt>
    <dgm:pt modelId="{6A37870C-6F05-4C91-9CFC-BAEC92826835}" type="parTrans" cxnId="{92C320FA-63ED-4715-90AD-AFCE3D11F5EB}">
      <dgm:prSet/>
      <dgm:spPr/>
      <dgm:t>
        <a:bodyPr/>
        <a:lstStyle/>
        <a:p>
          <a:endParaRPr lang="en-US"/>
        </a:p>
      </dgm:t>
    </dgm:pt>
    <dgm:pt modelId="{76CC3A9C-6027-431E-8826-27EE01390DA2}" type="sibTrans" cxnId="{92C320FA-63ED-4715-90AD-AFCE3D11F5EB}">
      <dgm:prSet/>
      <dgm:spPr/>
      <dgm:t>
        <a:bodyPr/>
        <a:lstStyle/>
        <a:p>
          <a:endParaRPr lang="en-US"/>
        </a:p>
      </dgm:t>
    </dgm:pt>
    <dgm:pt modelId="{30FA3C49-22CE-4A24-8D92-B485962B44D9}" type="pres">
      <dgm:prSet presAssocID="{47A6A4AD-4F3B-41FA-82D7-9DA8C6C44EA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CL"/>
        </a:p>
      </dgm:t>
    </dgm:pt>
    <dgm:pt modelId="{96299B6B-B899-478C-851A-0A5BF2386C5A}" type="pres">
      <dgm:prSet presAssocID="{0697DB24-7B77-45BB-9FA3-1CFD47D50492}" presName="hierRoot1" presStyleCnt="0"/>
      <dgm:spPr/>
    </dgm:pt>
    <dgm:pt modelId="{F7B4ADAC-2DE8-421C-9DDC-5D264604E3A0}" type="pres">
      <dgm:prSet presAssocID="{0697DB24-7B77-45BB-9FA3-1CFD47D50492}" presName="composite" presStyleCnt="0"/>
      <dgm:spPr/>
    </dgm:pt>
    <dgm:pt modelId="{06F946CF-31BE-48F9-90AD-93A445DF6E4B}" type="pres">
      <dgm:prSet presAssocID="{0697DB24-7B77-45BB-9FA3-1CFD47D50492}" presName="background" presStyleLbl="node0" presStyleIdx="0" presStyleCnt="2"/>
      <dgm:spPr/>
    </dgm:pt>
    <dgm:pt modelId="{611C23AA-F4AD-4510-B416-07D6FE33EBD7}" type="pres">
      <dgm:prSet presAssocID="{0697DB24-7B77-45BB-9FA3-1CFD47D50492}" presName="text" presStyleLbl="fgAcc0" presStyleIdx="0" presStyleCnt="2">
        <dgm:presLayoutVars>
          <dgm:chPref val="3"/>
        </dgm:presLayoutVars>
      </dgm:prSet>
      <dgm:spPr/>
      <dgm:t>
        <a:bodyPr/>
        <a:lstStyle/>
        <a:p>
          <a:endParaRPr lang="es-CL"/>
        </a:p>
      </dgm:t>
    </dgm:pt>
    <dgm:pt modelId="{AE2A9E76-2BB8-4225-BBE3-528E6CB27552}" type="pres">
      <dgm:prSet presAssocID="{0697DB24-7B77-45BB-9FA3-1CFD47D50492}" presName="hierChild2" presStyleCnt="0"/>
      <dgm:spPr/>
    </dgm:pt>
    <dgm:pt modelId="{55BFD2B2-16EB-4CA3-9727-D10ADABC7567}" type="pres">
      <dgm:prSet presAssocID="{EF87BC63-CF26-46BA-8D47-28F57A5280FB}" presName="hierRoot1" presStyleCnt="0"/>
      <dgm:spPr/>
    </dgm:pt>
    <dgm:pt modelId="{2E1F9654-74BD-4FF3-B212-6A5720D341D7}" type="pres">
      <dgm:prSet presAssocID="{EF87BC63-CF26-46BA-8D47-28F57A5280FB}" presName="composite" presStyleCnt="0"/>
      <dgm:spPr/>
    </dgm:pt>
    <dgm:pt modelId="{784CFE5C-B7F2-4447-AE7C-DF508A22E73D}" type="pres">
      <dgm:prSet presAssocID="{EF87BC63-CF26-46BA-8D47-28F57A5280FB}" presName="background" presStyleLbl="node0" presStyleIdx="1" presStyleCnt="2"/>
      <dgm:spPr/>
    </dgm:pt>
    <dgm:pt modelId="{DA8604B7-F757-4C91-BA14-15E854CFB71A}" type="pres">
      <dgm:prSet presAssocID="{EF87BC63-CF26-46BA-8D47-28F57A5280FB}" presName="text" presStyleLbl="fgAcc0" presStyleIdx="1" presStyleCnt="2">
        <dgm:presLayoutVars>
          <dgm:chPref val="3"/>
        </dgm:presLayoutVars>
      </dgm:prSet>
      <dgm:spPr/>
      <dgm:t>
        <a:bodyPr/>
        <a:lstStyle/>
        <a:p>
          <a:endParaRPr lang="es-CL"/>
        </a:p>
      </dgm:t>
    </dgm:pt>
    <dgm:pt modelId="{24EADA31-4FBF-4E96-8D71-F40A4C6C0A77}" type="pres">
      <dgm:prSet presAssocID="{EF87BC63-CF26-46BA-8D47-28F57A5280FB}" presName="hierChild2" presStyleCnt="0"/>
      <dgm:spPr/>
    </dgm:pt>
  </dgm:ptLst>
  <dgm:cxnLst>
    <dgm:cxn modelId="{DFA86193-6EC1-4A6A-874D-CCD68022A2DD}" type="presOf" srcId="{EF87BC63-CF26-46BA-8D47-28F57A5280FB}" destId="{DA8604B7-F757-4C91-BA14-15E854CFB71A}" srcOrd="0" destOrd="0" presId="urn:microsoft.com/office/officeart/2005/8/layout/hierarchy1"/>
    <dgm:cxn modelId="{DEBF61B9-1FDE-494A-86DC-F1B1B85D2B72}" type="presOf" srcId="{47A6A4AD-4F3B-41FA-82D7-9DA8C6C44EA3}" destId="{30FA3C49-22CE-4A24-8D92-B485962B44D9}" srcOrd="0" destOrd="0" presId="urn:microsoft.com/office/officeart/2005/8/layout/hierarchy1"/>
    <dgm:cxn modelId="{92C320FA-63ED-4715-90AD-AFCE3D11F5EB}" srcId="{47A6A4AD-4F3B-41FA-82D7-9DA8C6C44EA3}" destId="{EF87BC63-CF26-46BA-8D47-28F57A5280FB}" srcOrd="1" destOrd="0" parTransId="{6A37870C-6F05-4C91-9CFC-BAEC92826835}" sibTransId="{76CC3A9C-6027-431E-8826-27EE01390DA2}"/>
    <dgm:cxn modelId="{856C77FE-5CB1-4137-AB3C-C6D73928CD8F}" srcId="{47A6A4AD-4F3B-41FA-82D7-9DA8C6C44EA3}" destId="{0697DB24-7B77-45BB-9FA3-1CFD47D50492}" srcOrd="0" destOrd="0" parTransId="{5C53184C-5123-4196-AE09-939766725589}" sibTransId="{FA91F67E-A833-4544-8965-4174E15122C9}"/>
    <dgm:cxn modelId="{C50E4740-5B86-4C2C-B0CA-0803B8D45BFA}" type="presOf" srcId="{0697DB24-7B77-45BB-9FA3-1CFD47D50492}" destId="{611C23AA-F4AD-4510-B416-07D6FE33EBD7}" srcOrd="0" destOrd="0" presId="urn:microsoft.com/office/officeart/2005/8/layout/hierarchy1"/>
    <dgm:cxn modelId="{D5594FEB-F649-4100-B68A-58985405AD8B}" type="presParOf" srcId="{30FA3C49-22CE-4A24-8D92-B485962B44D9}" destId="{96299B6B-B899-478C-851A-0A5BF2386C5A}" srcOrd="0" destOrd="0" presId="urn:microsoft.com/office/officeart/2005/8/layout/hierarchy1"/>
    <dgm:cxn modelId="{6839A6F0-74BB-4BBF-A795-6A4D6D58C79C}" type="presParOf" srcId="{96299B6B-B899-478C-851A-0A5BF2386C5A}" destId="{F7B4ADAC-2DE8-421C-9DDC-5D264604E3A0}" srcOrd="0" destOrd="0" presId="urn:microsoft.com/office/officeart/2005/8/layout/hierarchy1"/>
    <dgm:cxn modelId="{F7E8765A-CE7C-4FEA-A123-3D93894500C1}" type="presParOf" srcId="{F7B4ADAC-2DE8-421C-9DDC-5D264604E3A0}" destId="{06F946CF-31BE-48F9-90AD-93A445DF6E4B}" srcOrd="0" destOrd="0" presId="urn:microsoft.com/office/officeart/2005/8/layout/hierarchy1"/>
    <dgm:cxn modelId="{22E3E92B-E313-4B74-B580-D0BA563E0BF2}" type="presParOf" srcId="{F7B4ADAC-2DE8-421C-9DDC-5D264604E3A0}" destId="{611C23AA-F4AD-4510-B416-07D6FE33EBD7}" srcOrd="1" destOrd="0" presId="urn:microsoft.com/office/officeart/2005/8/layout/hierarchy1"/>
    <dgm:cxn modelId="{01E3E134-8F6E-4676-AB55-B1DBE744B278}" type="presParOf" srcId="{96299B6B-B899-478C-851A-0A5BF2386C5A}" destId="{AE2A9E76-2BB8-4225-BBE3-528E6CB27552}" srcOrd="1" destOrd="0" presId="urn:microsoft.com/office/officeart/2005/8/layout/hierarchy1"/>
    <dgm:cxn modelId="{78700489-B11C-401B-9A1B-A7E6D5DA6405}" type="presParOf" srcId="{30FA3C49-22CE-4A24-8D92-B485962B44D9}" destId="{55BFD2B2-16EB-4CA3-9727-D10ADABC7567}" srcOrd="1" destOrd="0" presId="urn:microsoft.com/office/officeart/2005/8/layout/hierarchy1"/>
    <dgm:cxn modelId="{128C8CAE-81AB-44DB-B02C-074898BAA613}" type="presParOf" srcId="{55BFD2B2-16EB-4CA3-9727-D10ADABC7567}" destId="{2E1F9654-74BD-4FF3-B212-6A5720D341D7}" srcOrd="0" destOrd="0" presId="urn:microsoft.com/office/officeart/2005/8/layout/hierarchy1"/>
    <dgm:cxn modelId="{4E444784-4606-4777-81E3-BF25330B5027}" type="presParOf" srcId="{2E1F9654-74BD-4FF3-B212-6A5720D341D7}" destId="{784CFE5C-B7F2-4447-AE7C-DF508A22E73D}" srcOrd="0" destOrd="0" presId="urn:microsoft.com/office/officeart/2005/8/layout/hierarchy1"/>
    <dgm:cxn modelId="{E34AA056-0968-4453-B422-9FF428257CE7}" type="presParOf" srcId="{2E1F9654-74BD-4FF3-B212-6A5720D341D7}" destId="{DA8604B7-F757-4C91-BA14-15E854CFB71A}" srcOrd="1" destOrd="0" presId="urn:microsoft.com/office/officeart/2005/8/layout/hierarchy1"/>
    <dgm:cxn modelId="{087E5F57-B993-4CA5-A124-96CCD79F31F2}" type="presParOf" srcId="{55BFD2B2-16EB-4CA3-9727-D10ADABC7567}" destId="{24EADA31-4FBF-4E96-8D71-F40A4C6C0A77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0588065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91380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9212054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9946107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4233504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3/28/2020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8328732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3/28/2020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0356069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3/28/2020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6363909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3/28/2020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540911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3/28/2020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7758550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F6FA2B21-3FCD-4721-B95C-427943F61125}" type="datetime1">
              <a:rPr lang="en-US" smtClean="0"/>
              <a:t>3/28/2020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2376066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4262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8">
            <a:extLst>
              <a:ext uri="{FF2B5EF4-FFF2-40B4-BE49-F238E27FC236}">
                <a16:creationId xmlns:a16="http://schemas.microsoft.com/office/drawing/2014/main" xmlns="" id="{8D095B41-7312-4603-9F0F-93387C35313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1506531F-C87F-4948-A8DC-8E63F288C90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alphaModFix amt="50000"/>
          </a:blip>
          <a:srcRect t="6128" r="-1" b="6320"/>
          <a:stretch/>
        </p:blipFill>
        <p:spPr>
          <a:xfrm>
            <a:off x="20" y="10"/>
            <a:ext cx="12191979" cy="6857990"/>
          </a:xfrm>
          <a:prstGeom prst="rect">
            <a:avLst/>
          </a:prstGeom>
        </p:spPr>
      </p:pic>
      <p:sp>
        <p:nvSpPr>
          <p:cNvPr id="16" name="Rectangle 10">
            <a:extLst>
              <a:ext uri="{FF2B5EF4-FFF2-40B4-BE49-F238E27FC236}">
                <a16:creationId xmlns:a16="http://schemas.microsoft.com/office/drawing/2014/main" xmlns="" id="{1042C936-444C-4F0D-9737-291EAFE1E7E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>
                  <a:alpha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F684B82-5562-4AA2-8E68-6C9357C0C7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>
            <a:normAutofit/>
          </a:bodyPr>
          <a:lstStyle/>
          <a:p>
            <a:r>
              <a:rPr lang="es-ES"/>
              <a:t>Derecho a la Educación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A7FDAA2F-C819-4B18-B041-77F2167EC8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s-ES" sz="1500" b="1"/>
              <a:t>Profesor Yerko Ortiz Adrovés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s-ES" sz="1500" b="1"/>
              <a:t>Curso Formación Ciudadana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endParaRPr lang="es-ES" sz="150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xmlns="" id="{B61C4D9F-F4AF-4ED2-9310-56EB2E19C08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2417780" y="3528543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15" name="Picture 14">
            <a:extLst>
              <a:ext uri="{FF2B5EF4-FFF2-40B4-BE49-F238E27FC236}">
                <a16:creationId xmlns:a16="http://schemas.microsoft.com/office/drawing/2014/main" xmlns="" id="{419FDB25-3050-4009-9806-3000DDD1C08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xmlns="" id="{8063EF0F-7BC0-4CFB-AB98-20A8DD91D70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74998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DE4F6CE-B16E-41FB-A1D9-26B3D4CAC2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>
            <a:normAutofit/>
          </a:bodyPr>
          <a:lstStyle/>
          <a:p>
            <a:r>
              <a:rPr lang="es-ES" dirty="0"/>
              <a:t>¿Qué es el derecho a la EDUCACIÓN?</a:t>
            </a:r>
          </a:p>
        </p:txBody>
      </p:sp>
      <p:graphicFrame>
        <p:nvGraphicFramePr>
          <p:cNvPr id="5" name="Marcador de contenido 2">
            <a:extLst>
              <a:ext uri="{FF2B5EF4-FFF2-40B4-BE49-F238E27FC236}">
                <a16:creationId xmlns:a16="http://schemas.microsoft.com/office/drawing/2014/main" xmlns="" id="{A0E32E95-CB30-4F94-975F-1AB0E812494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031812"/>
              </p:ext>
            </p:extLst>
          </p:nvPr>
        </p:nvGraphicFramePr>
        <p:xfrm>
          <a:off x="1450975" y="2340435"/>
          <a:ext cx="9604375" cy="33244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203149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DB4D220-8D02-4502-BAF0-BE24122240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Específicamente el Artículo 26…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AA9B3847-046B-4ED4-B2DC-E5BBA47425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s-ES" dirty="0"/>
              <a:t>El artículo N.º 26 de la Declaración de los Derechos Humanos plantea lo siguiente:</a:t>
            </a:r>
          </a:p>
          <a:p>
            <a:pPr marL="0" indent="0">
              <a:buNone/>
            </a:pPr>
            <a:r>
              <a:rPr lang="es-ES" dirty="0"/>
              <a:t>1. Toda persona tiene derecho a la educación. La educación debe ser gratuita, al menos en lo concerniente a la instrucción elemental y fundamental. La instrucción elemental será obligatoria. La instrucción técnica y profesional habrá de ser generalizada; el acceso a los estudios superiores será igual para todos, en función de los méritos respectivos.  </a:t>
            </a:r>
          </a:p>
          <a:p>
            <a:pPr marL="0" indent="0">
              <a:buNone/>
            </a:pPr>
            <a:r>
              <a:rPr lang="es-ES" dirty="0"/>
              <a:t>2. La educación tendrá por objeto el pleno desarrollo de la personalidad humana y el fortalecimiento del respeto a los derechos humanos y a las libertades fundamentales; favorecerá la comprensión, la tolerancia y la amistad entre todas las naciones y todos los grupos étnicos o religiosos; y promoverá el desarrollo de las actividades de las Naciones Unidas para el mantenimiento de la paz.  </a:t>
            </a:r>
          </a:p>
          <a:p>
            <a:pPr marL="0" indent="0">
              <a:buNone/>
            </a:pPr>
            <a:r>
              <a:rPr lang="es-ES" dirty="0"/>
              <a:t>3. Los padres tendrán derecho preferente a escoger el tipo de educación que habrá de darse a sus hijos. </a:t>
            </a:r>
          </a:p>
        </p:txBody>
      </p:sp>
    </p:spTree>
    <p:extLst>
      <p:ext uri="{BB962C8B-B14F-4D97-AF65-F5344CB8AC3E}">
        <p14:creationId xmlns:p14="http://schemas.microsoft.com/office/powerpoint/2010/main" val="35334834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FD6EDB49-211E-499D-9A08-6C5FF3D060F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38F9F37E-D3CF-4F3D-96C2-25307819DF2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C5FFF17D-767C-40E7-8C89-962F1F54BCD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3331" y="638508"/>
            <a:ext cx="10905339" cy="4843439"/>
          </a:xfrm>
          <a:prstGeom prst="rect">
            <a:avLst/>
          </a:prstGeom>
          <a:gradFill>
            <a:gsLst>
              <a:gs pos="0">
                <a:srgbClr val="000001"/>
              </a:gs>
              <a:gs pos="100000">
                <a:srgbClr val="191919"/>
              </a:gs>
            </a:gsLst>
          </a:gradFill>
          <a:ln w="76200" cmpd="sng">
            <a:noFill/>
            <a:miter lim="800000"/>
          </a:ln>
          <a:effectLst>
            <a:outerShdw blurRad="127000" dist="228600" dir="4740000" sx="98000" sy="98000" algn="tl" rotWithShape="0">
              <a:srgbClr val="000000">
                <a:alpha val="34000"/>
              </a:srgb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E69F39E1-619D-4D9E-8823-8BD8CC3206B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70204" y="865667"/>
            <a:ext cx="10451592" cy="4389120"/>
          </a:xfrm>
          <a:prstGeom prst="rect">
            <a:avLst/>
          </a:prstGeom>
          <a:ln w="50800" cmpd="sng">
            <a:solidFill>
              <a:srgbClr val="191919"/>
            </a:solidFill>
            <a:miter lim="800000"/>
          </a:ln>
          <a:effectLst>
            <a:innerShdw blurRad="63500" dist="88900" dir="14100000">
              <a:srgbClr val="000000">
                <a:alpha val="30000"/>
              </a:srgb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1003">
            <a:schemeClr val="l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C8C53F47-DF50-454F-A5A6-6B969748D97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34796" y="1030259"/>
            <a:ext cx="10122408" cy="4059936"/>
          </a:xfrm>
          <a:prstGeom prst="rect">
            <a:avLst/>
          </a:prstGeom>
          <a:noFill/>
          <a:ln>
            <a:solidFill>
              <a:srgbClr val="4545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xmlns="" id="{79FDF641-07BC-4027-BC91-1E2EEB2C59D6}"/>
              </a:ext>
            </a:extLst>
          </p:cNvPr>
          <p:cNvSpPr txBox="1"/>
          <p:nvPr/>
        </p:nvSpPr>
        <p:spPr>
          <a:xfrm>
            <a:off x="1451579" y="1376053"/>
            <a:ext cx="9405891" cy="10029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200" b="0" i="0" kern="1200" cap="all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Pilares Fundamentales del Derecho a la Educación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B16226CD-4CB0-46EE-B091-6164BA0269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464991"/>
            <a:ext cx="9405891" cy="240357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>
              <a:lnSpc>
                <a:spcPct val="110000"/>
              </a:lnSpc>
            </a:pPr>
            <a:r>
              <a:rPr lang="en-US" sz="1700" dirty="0"/>
              <a:t>1.- La No Discriminación; significa que </a:t>
            </a:r>
            <a:r>
              <a:rPr lang="en-US" sz="1700" dirty="0" err="1"/>
              <a:t>todos</a:t>
            </a:r>
            <a:r>
              <a:rPr lang="en-US" sz="1700" dirty="0"/>
              <a:t> los </a:t>
            </a:r>
            <a:r>
              <a:rPr lang="en-US" sz="1700" dirty="0" err="1"/>
              <a:t>seres</a:t>
            </a:r>
            <a:r>
              <a:rPr lang="en-US" sz="1700" dirty="0"/>
              <a:t> </a:t>
            </a:r>
            <a:r>
              <a:rPr lang="en-US" sz="1700" dirty="0" err="1"/>
              <a:t>humanos</a:t>
            </a:r>
            <a:r>
              <a:rPr lang="en-US" sz="1700" dirty="0"/>
              <a:t> </a:t>
            </a:r>
            <a:r>
              <a:rPr lang="en-US" sz="1700" dirty="0" err="1"/>
              <a:t>deben</a:t>
            </a:r>
            <a:r>
              <a:rPr lang="en-US" sz="1700" dirty="0"/>
              <a:t> </a:t>
            </a:r>
            <a:r>
              <a:rPr lang="en-US" sz="1700" dirty="0" err="1"/>
              <a:t>tener</a:t>
            </a:r>
            <a:r>
              <a:rPr lang="en-US" sz="1700" dirty="0"/>
              <a:t> </a:t>
            </a:r>
            <a:r>
              <a:rPr lang="en-US" sz="1700" dirty="0" err="1"/>
              <a:t>acceso</a:t>
            </a:r>
            <a:r>
              <a:rPr lang="en-US" sz="1700" dirty="0"/>
              <a:t> a la </a:t>
            </a:r>
            <a:r>
              <a:rPr lang="en-US" sz="1700" dirty="0" err="1"/>
              <a:t>educación</a:t>
            </a:r>
            <a:r>
              <a:rPr lang="en-US" sz="1700" dirty="0"/>
              <a:t>, tanto de derecho </a:t>
            </a:r>
            <a:r>
              <a:rPr lang="en-US" sz="1700" dirty="0" err="1"/>
              <a:t>como</a:t>
            </a:r>
            <a:r>
              <a:rPr lang="en-US" sz="1700" dirty="0"/>
              <a:t> de </a:t>
            </a:r>
            <a:r>
              <a:rPr lang="en-US" sz="1700" dirty="0" err="1"/>
              <a:t>hecho</a:t>
            </a:r>
            <a:r>
              <a:rPr lang="en-US" sz="1700" dirty="0"/>
              <a:t>.  No se debe </a:t>
            </a:r>
            <a:r>
              <a:rPr lang="en-US" sz="1700" dirty="0" err="1"/>
              <a:t>tener</a:t>
            </a:r>
            <a:r>
              <a:rPr lang="en-US" sz="1700" dirty="0"/>
              <a:t> </a:t>
            </a:r>
            <a:r>
              <a:rPr lang="en-US" sz="1700" dirty="0" err="1"/>
              <a:t>cuenta</a:t>
            </a:r>
            <a:r>
              <a:rPr lang="en-US" sz="1700" dirty="0"/>
              <a:t> la </a:t>
            </a:r>
            <a:r>
              <a:rPr lang="en-US" sz="1700" dirty="0" err="1"/>
              <a:t>raza</a:t>
            </a:r>
            <a:r>
              <a:rPr lang="en-US" sz="1700" dirty="0"/>
              <a:t>, el </a:t>
            </a:r>
            <a:r>
              <a:rPr lang="en-US" sz="1700" dirty="0" err="1"/>
              <a:t>sexo</a:t>
            </a:r>
            <a:r>
              <a:rPr lang="en-US" sz="1700" dirty="0"/>
              <a:t> o </a:t>
            </a:r>
            <a:r>
              <a:rPr lang="en-US" sz="1700" dirty="0" err="1"/>
              <a:t>cualquier</a:t>
            </a:r>
            <a:r>
              <a:rPr lang="en-US" sz="1700" dirty="0"/>
              <a:t> </a:t>
            </a:r>
            <a:r>
              <a:rPr lang="en-US" sz="1700" dirty="0" err="1"/>
              <a:t>tipo</a:t>
            </a:r>
            <a:r>
              <a:rPr lang="en-US" sz="1700" dirty="0"/>
              <a:t> de </a:t>
            </a:r>
            <a:r>
              <a:rPr lang="en-US" sz="1700" dirty="0" err="1"/>
              <a:t>distinción</a:t>
            </a:r>
            <a:r>
              <a:rPr lang="en-US" sz="1700" dirty="0"/>
              <a:t>, </a:t>
            </a:r>
            <a:r>
              <a:rPr lang="en-US" sz="1700" dirty="0" err="1"/>
              <a:t>económica</a:t>
            </a:r>
            <a:r>
              <a:rPr lang="en-US" sz="1700" dirty="0"/>
              <a:t> o social.</a:t>
            </a:r>
          </a:p>
          <a:p>
            <a:pPr marL="0">
              <a:lnSpc>
                <a:spcPct val="110000"/>
              </a:lnSpc>
            </a:pPr>
            <a:r>
              <a:rPr lang="en-US" sz="1700" dirty="0"/>
              <a:t>11.- </a:t>
            </a:r>
            <a:r>
              <a:rPr lang="en-US" sz="1700" dirty="0" err="1"/>
              <a:t>Igualdad</a:t>
            </a:r>
            <a:r>
              <a:rPr lang="en-US" sz="1700" dirty="0"/>
              <a:t> de </a:t>
            </a:r>
            <a:r>
              <a:rPr lang="en-US" sz="1700" dirty="0" err="1"/>
              <a:t>Oportunidades</a:t>
            </a:r>
            <a:r>
              <a:rPr lang="en-US" sz="1700" dirty="0"/>
              <a:t>; la meta es </a:t>
            </a:r>
            <a:r>
              <a:rPr lang="en-US" sz="1700" dirty="0" err="1"/>
              <a:t>eliminar</a:t>
            </a:r>
            <a:r>
              <a:rPr lang="en-US" sz="1700" dirty="0"/>
              <a:t> la </a:t>
            </a:r>
            <a:r>
              <a:rPr lang="en-US" sz="1700" dirty="0" err="1"/>
              <a:t>discriminación</a:t>
            </a:r>
            <a:r>
              <a:rPr lang="en-US" sz="1700" dirty="0"/>
              <a:t> </a:t>
            </a:r>
            <a:r>
              <a:rPr lang="en-US" sz="1700" dirty="0" err="1"/>
              <a:t>en</a:t>
            </a:r>
            <a:r>
              <a:rPr lang="en-US" sz="1700" dirty="0"/>
              <a:t> la </a:t>
            </a:r>
            <a:r>
              <a:rPr lang="en-US" sz="1700" dirty="0" err="1"/>
              <a:t>educación</a:t>
            </a:r>
            <a:r>
              <a:rPr lang="en-US" sz="1700" dirty="0"/>
              <a:t> y </a:t>
            </a:r>
            <a:r>
              <a:rPr lang="en-US" sz="1700" dirty="0" err="1"/>
              <a:t>fomentar</a:t>
            </a:r>
            <a:r>
              <a:rPr lang="en-US" sz="1700" dirty="0"/>
              <a:t> la </a:t>
            </a:r>
            <a:r>
              <a:rPr lang="en-US" sz="1700" dirty="0" err="1"/>
              <a:t>igualdad</a:t>
            </a:r>
            <a:r>
              <a:rPr lang="en-US" sz="1700" dirty="0"/>
              <a:t> de </a:t>
            </a:r>
            <a:r>
              <a:rPr lang="en-US" sz="1700" dirty="0" err="1"/>
              <a:t>oportunidades</a:t>
            </a:r>
            <a:r>
              <a:rPr lang="en-US" sz="1700" dirty="0"/>
              <a:t> y de </a:t>
            </a:r>
            <a:r>
              <a:rPr lang="en-US" sz="1700" dirty="0" err="1"/>
              <a:t>trato</a:t>
            </a:r>
            <a:r>
              <a:rPr lang="en-US" sz="1700" dirty="0"/>
              <a:t>, </a:t>
            </a:r>
            <a:r>
              <a:rPr lang="en-US" sz="1700" dirty="0" err="1"/>
              <a:t>independiente</a:t>
            </a:r>
            <a:r>
              <a:rPr lang="en-US" sz="1700" dirty="0"/>
              <a:t> del </a:t>
            </a:r>
            <a:r>
              <a:rPr lang="en-US" sz="1700" dirty="0" err="1"/>
              <a:t>estrato</a:t>
            </a:r>
            <a:r>
              <a:rPr lang="en-US" sz="1700" dirty="0"/>
              <a:t> </a:t>
            </a:r>
            <a:r>
              <a:rPr lang="en-US" sz="1700" dirty="0" err="1"/>
              <a:t>económico</a:t>
            </a:r>
            <a:r>
              <a:rPr lang="en-US" sz="1700" dirty="0"/>
              <a:t>.</a:t>
            </a:r>
          </a:p>
          <a:p>
            <a:pPr marL="0">
              <a:lnSpc>
                <a:spcPct val="110000"/>
              </a:lnSpc>
            </a:pPr>
            <a:r>
              <a:rPr lang="en-US" sz="1700" dirty="0"/>
              <a:t>111.- El </a:t>
            </a:r>
            <a:r>
              <a:rPr lang="en-US" sz="1700" dirty="0" err="1"/>
              <a:t>acceso</a:t>
            </a:r>
            <a:r>
              <a:rPr lang="en-US" sz="1700" dirty="0"/>
              <a:t> Universal; libre de </a:t>
            </a:r>
            <a:r>
              <a:rPr lang="en-US" sz="1700" dirty="0" err="1"/>
              <a:t>toda</a:t>
            </a:r>
            <a:r>
              <a:rPr lang="en-US" sz="1700" dirty="0"/>
              <a:t> </a:t>
            </a:r>
            <a:r>
              <a:rPr lang="en-US" sz="1700" dirty="0" err="1"/>
              <a:t>discriminación</a:t>
            </a:r>
            <a:r>
              <a:rPr lang="en-US" sz="1700" dirty="0"/>
              <a:t> y </a:t>
            </a:r>
            <a:r>
              <a:rPr lang="en-US" sz="1700" dirty="0" err="1"/>
              <a:t>exclusión</a:t>
            </a:r>
            <a:r>
              <a:rPr lang="en-US" sz="1700" dirty="0"/>
              <a:t>, es la </a:t>
            </a:r>
            <a:r>
              <a:rPr lang="en-US" sz="1700" dirty="0" err="1"/>
              <a:t>piedra</a:t>
            </a:r>
            <a:r>
              <a:rPr lang="en-US" sz="1700" dirty="0"/>
              <a:t> angular del derecho a la </a:t>
            </a:r>
            <a:r>
              <a:rPr lang="en-US" sz="1700" dirty="0" err="1"/>
              <a:t>educación</a:t>
            </a:r>
            <a:r>
              <a:rPr lang="en-US" sz="1700" dirty="0"/>
              <a:t>. 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xmlns="" id="{6A26901A-BC62-4A3A-A07A-65E1F3DDDEC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81575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FD6EDB49-211E-499D-9A08-6C5FF3D060F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38F9F37E-D3CF-4F3D-96C2-25307819DF2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C5FFF17D-767C-40E7-8C89-962F1F54BCD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3331" y="638508"/>
            <a:ext cx="10905339" cy="4843439"/>
          </a:xfrm>
          <a:prstGeom prst="rect">
            <a:avLst/>
          </a:prstGeom>
          <a:gradFill>
            <a:gsLst>
              <a:gs pos="0">
                <a:srgbClr val="000001"/>
              </a:gs>
              <a:gs pos="100000">
                <a:srgbClr val="191919"/>
              </a:gs>
            </a:gsLst>
          </a:gradFill>
          <a:ln w="76200" cmpd="sng">
            <a:noFill/>
            <a:miter lim="800000"/>
          </a:ln>
          <a:effectLst>
            <a:outerShdw blurRad="127000" dist="228600" dir="4740000" sx="98000" sy="98000" algn="tl" rotWithShape="0">
              <a:srgbClr val="000000">
                <a:alpha val="34000"/>
              </a:srgb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E69F39E1-619D-4D9E-8823-8BD8CC3206B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70204" y="865667"/>
            <a:ext cx="10451592" cy="4389120"/>
          </a:xfrm>
          <a:prstGeom prst="rect">
            <a:avLst/>
          </a:prstGeom>
          <a:ln w="50800" cmpd="sng">
            <a:solidFill>
              <a:srgbClr val="191919"/>
            </a:solidFill>
            <a:miter lim="800000"/>
          </a:ln>
          <a:effectLst>
            <a:innerShdw blurRad="63500" dist="88900" dir="14100000">
              <a:srgbClr val="000000">
                <a:alpha val="30000"/>
              </a:srgb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1003">
            <a:schemeClr val="l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C8C53F47-DF50-454F-A5A6-6B969748D97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34796" y="1030259"/>
            <a:ext cx="10122408" cy="4059936"/>
          </a:xfrm>
          <a:prstGeom prst="rect">
            <a:avLst/>
          </a:prstGeom>
          <a:noFill/>
          <a:ln>
            <a:solidFill>
              <a:srgbClr val="4545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91E2A0B-86FC-4226-AEDF-3813113A7D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1376053"/>
            <a:ext cx="9405891" cy="1002990"/>
          </a:xfrm>
        </p:spPr>
        <p:txBody>
          <a:bodyPr anchor="ctr">
            <a:normAutofit/>
          </a:bodyPr>
          <a:lstStyle/>
          <a:p>
            <a:endParaRPr lang="es-E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256E9B64-3141-42E7-82BA-A4DD0F7A5A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464991"/>
            <a:ext cx="9405891" cy="2403571"/>
          </a:xfrm>
        </p:spPr>
        <p:txBody>
          <a:bodyPr>
            <a:normAutofit/>
          </a:bodyPr>
          <a:lstStyle/>
          <a:p>
            <a:r>
              <a:rPr lang="es-ES" dirty="0"/>
              <a:t>1V.- El principio de Solidaridad; Es importante que los Estados y ciudadanos se comprometan con este principio, ya que siempre el trabajo en comunidad y con el fin del bien común, traerá como consecuencia la Solidaridad con nuestros pares.</a:t>
            </a:r>
          </a:p>
          <a:p>
            <a:pPr marL="0" indent="0">
              <a:buNone/>
            </a:pPr>
            <a:r>
              <a:rPr lang="es-ES" b="1" dirty="0"/>
              <a:t>Recuerden que este curso se ancla bajo estos valores, como son la solidaridad, la búsqueda de igualdad, el respeto, la tolerancia, la honestidad, la participación, el pensamiento crítico, entre otros. 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xmlns="" id="{6A26901A-BC62-4A3A-A07A-65E1F3DDDEC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6282131"/>
      </p:ext>
    </p:extLst>
  </p:cSld>
  <p:clrMapOvr>
    <a:masterClrMapping/>
  </p:clrMapOvr>
</p:sld>
</file>

<file path=ppt/theme/theme1.xml><?xml version="1.0" encoding="utf-8"?>
<a:theme xmlns:a="http://schemas.openxmlformats.org/drawingml/2006/main" name="Galería">
  <a:themeElements>
    <a:clrScheme name="Galería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ía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ía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513</Words>
  <Application>Microsoft Office PowerPoint</Application>
  <PresentationFormat>Panorámica</PresentationFormat>
  <Paragraphs>17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8" baseType="lpstr">
      <vt:lpstr>Arial</vt:lpstr>
      <vt:lpstr>Gill Sans MT</vt:lpstr>
      <vt:lpstr>Galería</vt:lpstr>
      <vt:lpstr>Derecho a la Educación</vt:lpstr>
      <vt:lpstr>¿Qué es el derecho a la EDUCACIÓN?</vt:lpstr>
      <vt:lpstr>Específicamente el Artículo 26…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Derecho a la Educación</dc:title>
  <dc:creator>Yerko Ortiz</dc:creator>
  <cp:lastModifiedBy>Alex L</cp:lastModifiedBy>
  <cp:revision>4</cp:revision>
  <dcterms:created xsi:type="dcterms:W3CDTF">2020-03-26T16:33:13Z</dcterms:created>
  <dcterms:modified xsi:type="dcterms:W3CDTF">2020-03-28T21:02:50Z</dcterms:modified>
</cp:coreProperties>
</file>