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FF33"/>
    <a:srgbClr val="BF09DD"/>
    <a:srgbClr val="25F7E3"/>
    <a:srgbClr val="CCED09"/>
    <a:srgbClr val="00FF00"/>
    <a:srgbClr val="FF33CC"/>
    <a:srgbClr val="7A3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2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879-6807-496A-A07E-C48A6A014074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AF4-50DD-47F1-99BF-6AE0A051CD66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879-6807-496A-A07E-C48A6A014074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AF4-50DD-47F1-99BF-6AE0A051CD6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879-6807-496A-A07E-C48A6A014074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AF4-50DD-47F1-99BF-6AE0A051CD6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879-6807-496A-A07E-C48A6A014074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AF4-50DD-47F1-99BF-6AE0A051CD66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879-6807-496A-A07E-C48A6A014074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AF4-50DD-47F1-99BF-6AE0A051CD6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879-6807-496A-A07E-C48A6A014074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AF4-50DD-47F1-99BF-6AE0A051CD66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879-6807-496A-A07E-C48A6A014074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AF4-50DD-47F1-99BF-6AE0A051CD66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879-6807-496A-A07E-C48A6A014074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AF4-50DD-47F1-99BF-6AE0A051CD6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879-6807-496A-A07E-C48A6A014074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AF4-50DD-47F1-99BF-6AE0A051CD6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879-6807-496A-A07E-C48A6A014074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AF4-50DD-47F1-99BF-6AE0A051CD6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0879-6807-496A-A07E-C48A6A014074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AF4-50DD-47F1-99BF-6AE0A051CD66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520879-6807-496A-A07E-C48A6A014074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191AF4-50DD-47F1-99BF-6AE0A051CD66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21205" y="4553915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Brush Script MT" panose="03060802040406070304" pitchFamily="66" charset="0"/>
              </a:rPr>
              <a:t> </a:t>
            </a:r>
            <a:r>
              <a:rPr lang="es-CL" dirty="0" smtClean="0">
                <a:latin typeface="Brush Script MT" panose="03060802040406070304" pitchFamily="66" charset="0"/>
              </a:rPr>
              <a:t>   </a:t>
            </a:r>
            <a:r>
              <a:rPr lang="es-CL" sz="2400" dirty="0" smtClean="0">
                <a:latin typeface="Brush Script MT" panose="03060802040406070304" pitchFamily="66" charset="0"/>
                <a:cs typeface="Andalus" panose="02020603050405020304" pitchFamily="18" charset="-78"/>
              </a:rPr>
              <a:t>Querida comunidad, les queremos enviar un mensaje de esperanza y Fe para que en estos </a:t>
            </a:r>
            <a:r>
              <a:rPr lang="es-CL" sz="2400" smtClean="0">
                <a:latin typeface="Brush Script MT" panose="03060802040406070304" pitchFamily="66" charset="0"/>
                <a:cs typeface="Andalus" panose="02020603050405020304" pitchFamily="18" charset="-78"/>
              </a:rPr>
              <a:t>momentos </a:t>
            </a:r>
            <a:r>
              <a:rPr lang="es-CL" sz="2400" smtClean="0">
                <a:latin typeface="Brush Script MT" panose="03060802040406070304" pitchFamily="66" charset="0"/>
                <a:cs typeface="Andalus" panose="02020603050405020304" pitchFamily="18" charset="-78"/>
              </a:rPr>
              <a:t>en que </a:t>
            </a:r>
            <a:r>
              <a:rPr lang="es-CL" sz="2400" dirty="0" smtClean="0">
                <a:latin typeface="Brush Script MT" panose="03060802040406070304" pitchFamily="66" charset="0"/>
                <a:cs typeface="Andalus" panose="02020603050405020304" pitchFamily="18" charset="-78"/>
              </a:rPr>
              <a:t>muchas familias están y siguen en condiciones complicadas debido a la situación mundial que </a:t>
            </a:r>
            <a:r>
              <a:rPr lang="es-CL" sz="2400" dirty="0" smtClean="0">
                <a:latin typeface="Brush Script MT" panose="03060802040406070304" pitchFamily="66" charset="0"/>
                <a:cs typeface="Andalus" panose="02020603050405020304" pitchFamily="18" charset="-78"/>
              </a:rPr>
              <a:t>aún </a:t>
            </a:r>
            <a:r>
              <a:rPr lang="es-CL" sz="2400" dirty="0" smtClean="0">
                <a:latin typeface="Brush Script MT" panose="03060802040406070304" pitchFamily="66" charset="0"/>
                <a:cs typeface="Andalus" panose="02020603050405020304" pitchFamily="18" charset="-78"/>
              </a:rPr>
              <a:t>no se ha podido superar y que la  mayoría de los colegios de todo el mundo vuelven a estar cerrados, los invitamos a usar el gran poder de la lectura para combatir el aislamiento, estrechar los vínculos, expandir nuestros horizontes, a la vez que estimulamos nuestras mentes y nuestra creatividad.</a:t>
            </a:r>
            <a:endParaRPr lang="es-CL" sz="2400" dirty="0">
              <a:latin typeface="Brush Script MT" panose="03060802040406070304" pitchFamily="66" charset="0"/>
              <a:cs typeface="Andalus" panose="02020603050405020304" pitchFamily="18" charset="-78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5" y="116632"/>
            <a:ext cx="8808101" cy="44372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5052"/>
            <a:ext cx="3861520" cy="115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1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67936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6000" b="1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23  De  Abril </a:t>
            </a:r>
            <a:br>
              <a:rPr lang="es-CL" sz="6000" b="1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</a:br>
            <a:r>
              <a:rPr lang="es-CL" sz="6000" b="1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día  del  Libro</a:t>
            </a:r>
            <a:endParaRPr lang="es-CL" sz="6000" b="1" dirty="0">
              <a:solidFill>
                <a:srgbClr val="FF000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49739" y="2276872"/>
            <a:ext cx="8592616" cy="368064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L" dirty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	</a:t>
            </a:r>
            <a:endParaRPr lang="es-CL" dirty="0" smtClean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just">
              <a:buNone/>
            </a:pPr>
            <a:r>
              <a:rPr lang="es-CL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	</a:t>
            </a:r>
            <a:r>
              <a:rPr lang="es-CL" sz="3200" b="1" i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 celebración del Día del Libro se remonta a principios del siglo XX, en 1926.     El 23 de abril de 1616 fallecían Cervantes, Shakespeare e Inca Garcilaso de la Vega y también en un 23 de abril nacieron  o murieron otros escritores eminentes como Maurice </a:t>
            </a:r>
            <a:r>
              <a:rPr lang="es-CL" sz="3200" b="1" i="1" dirty="0" err="1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Druon</a:t>
            </a:r>
            <a:r>
              <a:rPr lang="es-CL" sz="3200" b="1" i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K. </a:t>
            </a:r>
            <a:r>
              <a:rPr lang="es-CL" sz="3200" b="1" i="1" dirty="0" err="1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Laxness</a:t>
            </a:r>
            <a:r>
              <a:rPr lang="es-CL" sz="3200" b="1" i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Vladimir </a:t>
            </a:r>
            <a:r>
              <a:rPr lang="es-CL" sz="3200" b="1" i="1" dirty="0" err="1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Nabokov</a:t>
            </a:r>
            <a:r>
              <a:rPr lang="es-CL" sz="3200" b="1" i="1" dirty="0" smtClean="0">
                <a:solidFill>
                  <a:srgbClr val="FFC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Josep Pla o Manuel Mejía Vallejo</a:t>
            </a:r>
            <a:endParaRPr lang="es-CL" sz="3200" b="1" i="1" dirty="0">
              <a:solidFill>
                <a:srgbClr val="FFC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026" name="Picture 2" descr="C:\Users\MaríaJosé\AppData\Local\Microsoft\Windows\INetCache\IE\4Q28XDBA\tumblr_miy1t9D5TX1qhmuzfo1_5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650"/>
            <a:ext cx="1326179" cy="1615286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íaJosé\AppData\Local\Microsoft\Windows\INetCache\IE\4O7M7BJF\book-2022464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1"/>
            <a:ext cx="1535832" cy="150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10" y="-12711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39823" y="260648"/>
            <a:ext cx="864096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b="1" i="1" dirty="0" smtClean="0">
                <a:solidFill>
                  <a:srgbClr val="92D050"/>
                </a:solidFill>
              </a:rPr>
              <a:t>Por este motivo, esta fecha tan simbólica para la literatura universal fue la escogida por la Conferencia General de la UNESCO </a:t>
            </a:r>
            <a:r>
              <a:rPr lang="es-CL" sz="1900" b="1" i="1" dirty="0" smtClean="0">
                <a:solidFill>
                  <a:srgbClr val="92D050"/>
                </a:solidFill>
              </a:rPr>
              <a:t>(Organización de las Naciones Unidas para la Educación, la Ciencia y la Cultura)</a:t>
            </a:r>
            <a:r>
              <a:rPr lang="es-CL" b="1" i="1" dirty="0" smtClean="0">
                <a:solidFill>
                  <a:srgbClr val="92D050"/>
                </a:solidFill>
              </a:rPr>
              <a:t> para rendir un homenaje mundial al libro y sus autores…</a:t>
            </a:r>
          </a:p>
          <a:p>
            <a:pPr marL="0" indent="0" algn="just">
              <a:buNone/>
            </a:pPr>
            <a:endParaRPr lang="es-CL" b="1" i="1" dirty="0" smtClean="0">
              <a:solidFill>
                <a:srgbClr val="92D050"/>
              </a:solidFill>
            </a:endParaRPr>
          </a:p>
          <a:p>
            <a:pPr marL="0" indent="0" algn="just">
              <a:buNone/>
            </a:pPr>
            <a:endParaRPr lang="es-CL" b="1" dirty="0" smtClean="0">
              <a:solidFill>
                <a:srgbClr val="92D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3185667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i="1" dirty="0" smtClean="0">
                <a:solidFill>
                  <a:srgbClr val="92D050"/>
                </a:solidFill>
              </a:rPr>
              <a:t>…y alentar a todos, en particular a los más jóvenes, a descubrir el placer de la lectura y respetar la </a:t>
            </a:r>
            <a:r>
              <a:rPr lang="es-CL" sz="2800" b="1" i="1" dirty="0" smtClean="0">
                <a:solidFill>
                  <a:srgbClr val="92D050"/>
                </a:solidFill>
              </a:rPr>
              <a:t>irreemplazable </a:t>
            </a:r>
            <a:r>
              <a:rPr lang="es-CL" sz="2800" b="1" i="1" dirty="0" smtClean="0">
                <a:solidFill>
                  <a:srgbClr val="92D050"/>
                </a:solidFill>
              </a:rPr>
              <a:t>contribución de los creadores al progreso social y cultural.</a:t>
            </a:r>
          </a:p>
          <a:p>
            <a:pPr algn="just"/>
            <a:r>
              <a:rPr lang="es-CL" sz="2800" b="1" i="1" dirty="0" smtClean="0">
                <a:solidFill>
                  <a:srgbClr val="00B0F0"/>
                </a:solidFill>
              </a:rPr>
              <a:t>Este año 2021 La </a:t>
            </a:r>
            <a:r>
              <a:rPr lang="es-CL" sz="2800" b="1" i="1" dirty="0">
                <a:solidFill>
                  <a:srgbClr val="00B0F0"/>
                </a:solidFill>
              </a:rPr>
              <a:t>Directora General de la UNESCO, Audrey </a:t>
            </a:r>
            <a:r>
              <a:rPr lang="es-CL" sz="2800" b="1" i="1" dirty="0" err="1">
                <a:solidFill>
                  <a:srgbClr val="00B0F0"/>
                </a:solidFill>
              </a:rPr>
              <a:t>Azoulay</a:t>
            </a:r>
            <a:r>
              <a:rPr lang="es-CL" sz="2800" b="1" i="1" dirty="0">
                <a:solidFill>
                  <a:srgbClr val="00B0F0"/>
                </a:solidFill>
              </a:rPr>
              <a:t>, nombró a Tiflis (Georgia) Capital Mundial del </a:t>
            </a:r>
            <a:r>
              <a:rPr lang="es-CL" sz="2800" b="1" i="1" dirty="0" smtClean="0">
                <a:solidFill>
                  <a:srgbClr val="00B0F0"/>
                </a:solidFill>
              </a:rPr>
              <a:t>Libro.</a:t>
            </a:r>
            <a:endParaRPr lang="es-CL" sz="2800" b="1" i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213448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“Día Mundial del Libro y del Derecho de Autor”</a:t>
            </a:r>
            <a:endParaRPr lang="es-C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2" y="299557"/>
            <a:ext cx="881382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7161" y="587727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Forbes es una </a:t>
            </a:r>
            <a:r>
              <a:rPr lang="es-CL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revista especializada en </a:t>
            </a:r>
            <a:r>
              <a:rPr lang="es-C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el mundo de los negocios y las finanzas, publicada </a:t>
            </a:r>
            <a:r>
              <a:rPr lang="es-CL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 Estados Unidos. </a:t>
            </a:r>
            <a:r>
              <a:rPr lang="es-C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Fundada en 1917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36173" y="1531527"/>
            <a:ext cx="86566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Tiflis </a:t>
            </a:r>
            <a:r>
              <a:rPr lang="es-CL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su lema es…</a:t>
            </a:r>
          </a:p>
          <a:p>
            <a:pPr algn="r">
              <a:lnSpc>
                <a:spcPct val="150000"/>
              </a:lnSpc>
            </a:pPr>
            <a:r>
              <a:rPr lang="es-C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</a:t>
            </a:r>
            <a:r>
              <a:rPr lang="es-C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Ok, ¿entonces tu próximo libro es…?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260648"/>
            <a:ext cx="8291264" cy="18722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None/>
            </a:pPr>
            <a:r>
              <a:rPr lang="es-CL" sz="5400" dirty="0" smtClean="0">
                <a:solidFill>
                  <a:schemeClr val="accent6">
                    <a:lumMod val="75000"/>
                  </a:schemeClr>
                </a:solidFill>
                <a:latin typeface="Informal Roman" panose="030604020304060B0204" pitchFamily="66" charset="0"/>
              </a:rPr>
              <a:t>Tiflis</a:t>
            </a:r>
            <a:r>
              <a:rPr lang="es-CL" sz="3600" dirty="0" smtClean="0">
                <a:solidFill>
                  <a:schemeClr val="accent6">
                    <a:lumMod val="75000"/>
                  </a:schemeClr>
                </a:solidFill>
                <a:latin typeface="Informal Roman" panose="030604020304060B0204" pitchFamily="66" charset="0"/>
              </a:rPr>
              <a:t>, </a:t>
            </a:r>
            <a:r>
              <a:rPr lang="es-C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la desconocida capital de Georgia… Aunque no lo creas, esta es la ciudad más divertida del mundo (según Forbes)</a:t>
            </a:r>
            <a:endParaRPr lang="es-C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aríaJosé\AppData\Local\Microsoft\Windows\INetCache\IE\T0UQ3226\Accessories-dictionary.svg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s-CL" dirty="0" smtClean="0">
                <a:solidFill>
                  <a:srgbClr val="BF09DD"/>
                </a:solidFill>
                <a:latin typeface="Algerian" panose="04020705040A02060702" pitchFamily="82" charset="0"/>
              </a:rPr>
              <a:t>Las frases del poder de la lectura y los libros</a:t>
            </a:r>
            <a:endParaRPr lang="es-CL" dirty="0">
              <a:solidFill>
                <a:srgbClr val="BF09DD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8496944" cy="2088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800" i="1" dirty="0" smtClean="0">
                <a:solidFill>
                  <a:schemeClr val="accent3">
                    <a:lumMod val="75000"/>
                  </a:schemeClr>
                </a:solidFill>
              </a:rPr>
              <a:t>La </a:t>
            </a:r>
            <a:r>
              <a:rPr lang="es-CL" sz="2800" b="1" i="1" dirty="0" smtClean="0">
                <a:solidFill>
                  <a:schemeClr val="accent3">
                    <a:lumMod val="75000"/>
                  </a:schemeClr>
                </a:solidFill>
              </a:rPr>
              <a:t>lectura</a:t>
            </a:r>
            <a:r>
              <a:rPr lang="es-CL" sz="2800" i="1" dirty="0" smtClean="0">
                <a:solidFill>
                  <a:schemeClr val="accent3">
                    <a:lumMod val="75000"/>
                  </a:schemeClr>
                </a:solidFill>
              </a:rPr>
              <a:t> es uno de los actos más grandes e importantes de la vida, gracias a ella podemos informarnos, aprender y adquirir conocimiento, mejorar como personas, crecer y entretenernos… </a:t>
            </a:r>
            <a:endParaRPr lang="es-CL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458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3600" b="1" dirty="0" smtClean="0">
                <a:solidFill>
                  <a:srgbClr val="25F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Un libro es un sueño que usted tiene en sus manos. </a:t>
            </a:r>
            <a:r>
              <a:rPr lang="es-CL" sz="2200" b="1" dirty="0" smtClean="0">
                <a:solidFill>
                  <a:srgbClr val="25F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(Neil </a:t>
            </a:r>
            <a:r>
              <a:rPr lang="es-CL" sz="2200" b="1" dirty="0" err="1" smtClean="0">
                <a:solidFill>
                  <a:srgbClr val="25F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Gaiman</a:t>
            </a:r>
            <a:r>
              <a:rPr lang="es-CL" sz="2200" b="1" dirty="0" smtClean="0">
                <a:solidFill>
                  <a:srgbClr val="25F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CL" sz="2200" b="1" dirty="0">
              <a:solidFill>
                <a:srgbClr val="25F7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97" y="33649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97858" y="178501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Leer  es  soñar  con  los  ojos  abiertos.</a:t>
            </a:r>
            <a:endParaRPr lang="es-CL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20217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Creo que algo muy mágico puede suceder cuando se lee un buen libro. </a:t>
            </a:r>
            <a:r>
              <a:rPr lang="es-CL" sz="2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(JK Rowling)</a:t>
            </a:r>
            <a:endParaRPr lang="es-CL" sz="2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5 Marcador de contenido"/>
          <p:cNvSpPr>
            <a:spLocks noGrp="1"/>
          </p:cNvSpPr>
          <p:nvPr>
            <p:ph sz="quarter" idx="13"/>
          </p:nvPr>
        </p:nvSpPr>
        <p:spPr>
          <a:xfrm>
            <a:off x="502500" y="3933056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La lectura es un ticket de descuento a todas partes. </a:t>
            </a:r>
            <a:r>
              <a:rPr lang="es-CL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(María </a:t>
            </a:r>
            <a:r>
              <a:rPr lang="es-CL" sz="20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Schmich</a:t>
            </a:r>
            <a:r>
              <a:rPr lang="es-CL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s-CL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4140" y="530120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BF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Un lector vive mil vidas antes de morir. La persona que nunca lee vive solamente una. </a:t>
            </a:r>
            <a:r>
              <a:rPr lang="es-CL" sz="2000" dirty="0" smtClean="0">
                <a:solidFill>
                  <a:srgbClr val="BF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(George R. R. Martin)</a:t>
            </a:r>
            <a:endParaRPr lang="es-CL" sz="2000" dirty="0">
              <a:solidFill>
                <a:srgbClr val="BF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42777" y="386661"/>
            <a:ext cx="838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Sigue leyendo. Es una de las más maravillosas aventuras que cualquier persona puede tener. (Lloyd Alexander)</a:t>
            </a:r>
            <a:endParaRPr lang="es-CL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01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73093"/>
            <a:ext cx="651251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Algunos  Beneficios </a:t>
            </a:r>
            <a:endParaRPr lang="es-CL" b="1" dirty="0">
              <a:solidFill>
                <a:schemeClr val="tx2">
                  <a:lumMod val="60000"/>
                  <a:lumOff val="4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34165" y="1246648"/>
            <a:ext cx="4143593" cy="882783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p3d>
            <a:bevelT prst="convex"/>
          </a:sp3d>
        </p:spPr>
        <p:txBody>
          <a:bodyPr>
            <a:noAutofit/>
            <a:scene3d>
              <a:camera prst="orthographicFront"/>
              <a:lightRig rig="threePt" dir="t">
                <a:rot lat="0" lon="0" rev="1800000"/>
              </a:lightRig>
            </a:scene3d>
            <a:sp3d extrusionH="57150" contourW="12700" prstMaterial="dkEdge">
              <a:bevelT w="38100" h="38100" prst="angle"/>
              <a:bevelB w="50800" h="38100" prst="riblet"/>
              <a:extrusionClr>
                <a:schemeClr val="accent1"/>
              </a:extrusionClr>
              <a:contourClr>
                <a:schemeClr val="accent1"/>
              </a:contourClr>
            </a:sp3d>
          </a:bodyPr>
          <a:lstStyle/>
          <a:p>
            <a:pPr marL="0" indent="0">
              <a:buNone/>
            </a:pPr>
            <a:r>
              <a:rPr lang="es-CL" sz="4000" b="1" dirty="0" smtClean="0">
                <a:ln>
                  <a:solidFill>
                    <a:schemeClr val="accent1"/>
                  </a:solidFill>
                </a:ln>
                <a:solidFill>
                  <a:srgbClr val="7A3BF7"/>
                </a:solidFill>
                <a:effectLst>
                  <a:innerShdw blurRad="63500" dist="50800" dir="18900000">
                    <a:schemeClr val="tx2">
                      <a:alpha val="50000"/>
                    </a:schemeClr>
                  </a:innerShdw>
                </a:effectLst>
                <a:latin typeface="Bodoni MT Condensed" panose="02070606080606020203" pitchFamily="18" charset="0"/>
              </a:rPr>
              <a:t> La  lectura  ayuda  a: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18201" y="132337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la compresión de textos</a:t>
            </a:r>
            <a:endParaRPr lang="es-CL" sz="2800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4165" y="2387578"/>
            <a:ext cx="3589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mejorar  la  gramática</a:t>
            </a:r>
            <a:endParaRPr lang="es-CL" sz="2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02511" y="2129431"/>
            <a:ext cx="2575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chemeClr val="accent6"/>
                </a:solidFill>
                <a:latin typeface="Bradley Hand ITC" panose="03070402050302030203" pitchFamily="66" charset="0"/>
              </a:rPr>
              <a:t>el vocabulario </a:t>
            </a:r>
            <a:endParaRPr lang="es-CL" sz="2800" b="1" dirty="0">
              <a:solidFill>
                <a:schemeClr val="accent6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21569" y="3212976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Aumentar  la curiosidad  y  el conocimiento.</a:t>
            </a:r>
            <a:endParaRPr lang="es-CL" sz="28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91472" y="2918467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La capacidad del pensamiento crítico y la confianza a la hora de hablar</a:t>
            </a:r>
            <a:endParaRPr lang="es-CL" sz="28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21569" y="4862420"/>
            <a:ext cx="43840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FF33CC"/>
                </a:solidFill>
                <a:latin typeface="Bradley Hand ITC" panose="03070402050302030203" pitchFamily="66" charset="0"/>
              </a:rPr>
              <a:t>la concentración  y  previene  el  estrés</a:t>
            </a:r>
            <a:endParaRPr lang="es-CL" sz="2800" b="1" dirty="0">
              <a:solidFill>
                <a:srgbClr val="FF33CC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752027" y="4725144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e</a:t>
            </a:r>
            <a:r>
              <a:rPr lang="es-CL" sz="28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xplorar  nuevos  mundos y  mejora  la  imaginación </a:t>
            </a:r>
            <a:endParaRPr lang="es-CL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49749" y="6088505"/>
            <a:ext cx="849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que No te sientas solo  y que  siempre  te acompaña</a:t>
            </a:r>
            <a:endParaRPr lang="es-CL" sz="2800" b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74136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Feliz día del libro</a:t>
            </a:r>
            <a:endParaRPr lang="es-CL" dirty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pic>
        <p:nvPicPr>
          <p:cNvPr id="4" name="3 Marcador de contenido" descr="Libros, sombrero y flores 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788944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802749"/>
            <a:ext cx="3635896" cy="99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3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646</TotalTime>
  <Words>485</Words>
  <Application>Microsoft Office PowerPoint</Application>
  <PresentationFormat>Presentación en pantalla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4" baseType="lpstr">
      <vt:lpstr>Agency FB</vt:lpstr>
      <vt:lpstr>Algerian</vt:lpstr>
      <vt:lpstr>Andalus</vt:lpstr>
      <vt:lpstr>Aparajita</vt:lpstr>
      <vt:lpstr>Bodoni MT Condensed</vt:lpstr>
      <vt:lpstr>Bradley Hand ITC</vt:lpstr>
      <vt:lpstr>Brush Script MT</vt:lpstr>
      <vt:lpstr>Edwardian Script ITC</vt:lpstr>
      <vt:lpstr>Footlight MT Light</vt:lpstr>
      <vt:lpstr>Georgia</vt:lpstr>
      <vt:lpstr>Informal Roman</vt:lpstr>
      <vt:lpstr>Jokerman</vt:lpstr>
      <vt:lpstr>Lucida Handwriting</vt:lpstr>
      <vt:lpstr>Trebuchet MS</vt:lpstr>
      <vt:lpstr>Transmisión de listas</vt:lpstr>
      <vt:lpstr>Presentación de PowerPoint</vt:lpstr>
      <vt:lpstr>23  De  Abril  día  del  Libro</vt:lpstr>
      <vt:lpstr>Presentación de PowerPoint</vt:lpstr>
      <vt:lpstr>Presentación de PowerPoint</vt:lpstr>
      <vt:lpstr>Las frases del poder de la lectura y los libros</vt:lpstr>
      <vt:lpstr>Presentación de PowerPoint</vt:lpstr>
      <vt:lpstr>Algunos  Beneficios </vt:lpstr>
      <vt:lpstr>Presentación de PowerPoint</vt:lpstr>
      <vt:lpstr>Feliz día del libro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Rojas López</dc:creator>
  <cp:lastModifiedBy>José Miguel Ruiz</cp:lastModifiedBy>
  <cp:revision>50</cp:revision>
  <dcterms:created xsi:type="dcterms:W3CDTF">2020-04-13T21:56:03Z</dcterms:created>
  <dcterms:modified xsi:type="dcterms:W3CDTF">2021-04-16T12:53:43Z</dcterms:modified>
</cp:coreProperties>
</file>