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82" r:id="rId3"/>
    <p:sldId id="285" r:id="rId4"/>
    <p:sldId id="279" r:id="rId5"/>
    <p:sldId id="287" r:id="rId6"/>
    <p:sldId id="256" r:id="rId7"/>
    <p:sldId id="258" r:id="rId8"/>
    <p:sldId id="286" r:id="rId9"/>
    <p:sldId id="280" r:id="rId10"/>
    <p:sldId id="288" r:id="rId11"/>
    <p:sldId id="281" r:id="rId12"/>
    <p:sldId id="2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08" autoAdjust="0"/>
    <p:restoredTop sz="94660"/>
  </p:normalViewPr>
  <p:slideViewPr>
    <p:cSldViewPr snapToGrid="0">
      <p:cViewPr varScale="1">
        <p:scale>
          <a:sx n="97" d="100"/>
          <a:sy n="97" d="100"/>
        </p:scale>
        <p:origin x="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371330C-14BD-4928-90F9-6C618B9C280F}" type="datetimeFigureOut">
              <a:rPr lang="es-CL" smtClean="0"/>
              <a:t>01-07-21</a:t>
            </a:fld>
            <a:endParaRPr lang="es-C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C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5AF947B-CC49-40C7-ADF3-430FA68807D7}" type="slidenum">
              <a:rPr lang="es-CL" smtClean="0"/>
              <a:t>‹Nº›</a:t>
            </a:fld>
            <a:endParaRPr lang="es-C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635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71330C-14BD-4928-90F9-6C618B9C280F}" type="datetimeFigureOut">
              <a:rPr lang="es-CL" smtClean="0"/>
              <a:t>01-07-21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5AF947B-CC49-40C7-ADF3-430FA68807D7}" type="slidenum">
              <a:rPr lang="es-CL" smtClean="0"/>
              <a:t>‹Nº›</a:t>
            </a:fld>
            <a:endParaRPr lang="es-CL"/>
          </a:p>
        </p:txBody>
      </p:sp>
    </p:spTree>
    <p:extLst>
      <p:ext uri="{BB962C8B-B14F-4D97-AF65-F5344CB8AC3E}">
        <p14:creationId xmlns:p14="http://schemas.microsoft.com/office/powerpoint/2010/main" val="190985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71330C-14BD-4928-90F9-6C618B9C280F}" type="datetimeFigureOut">
              <a:rPr lang="es-CL" smtClean="0"/>
              <a:t>01-07-21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5AF947B-CC49-40C7-ADF3-430FA68807D7}" type="slidenum">
              <a:rPr lang="es-CL" smtClean="0"/>
              <a:t>‹Nº›</a:t>
            </a:fld>
            <a:endParaRPr lang="es-CL"/>
          </a:p>
        </p:txBody>
      </p:sp>
    </p:spTree>
    <p:extLst>
      <p:ext uri="{BB962C8B-B14F-4D97-AF65-F5344CB8AC3E}">
        <p14:creationId xmlns:p14="http://schemas.microsoft.com/office/powerpoint/2010/main" val="220684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71330C-14BD-4928-90F9-6C618B9C280F}" type="datetimeFigureOut">
              <a:rPr lang="es-CL" smtClean="0"/>
              <a:t>01-07-21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5AF947B-CC49-40C7-ADF3-430FA68807D7}" type="slidenum">
              <a:rPr lang="es-CL" smtClean="0"/>
              <a:t>‹Nº›</a:t>
            </a:fld>
            <a:endParaRPr lang="es-CL"/>
          </a:p>
        </p:txBody>
      </p:sp>
    </p:spTree>
    <p:extLst>
      <p:ext uri="{BB962C8B-B14F-4D97-AF65-F5344CB8AC3E}">
        <p14:creationId xmlns:p14="http://schemas.microsoft.com/office/powerpoint/2010/main" val="40230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371330C-14BD-4928-90F9-6C618B9C280F}" type="datetimeFigureOut">
              <a:rPr lang="es-CL" smtClean="0"/>
              <a:t>01-07-21</a:t>
            </a:fld>
            <a:endParaRPr lang="es-C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C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5AF947B-CC49-40C7-ADF3-430FA68807D7}" type="slidenum">
              <a:rPr lang="es-CL" smtClean="0"/>
              <a:t>‹Nº›</a:t>
            </a:fld>
            <a:endParaRPr lang="es-C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685533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71330C-14BD-4928-90F9-6C618B9C280F}" type="datetimeFigureOut">
              <a:rPr lang="es-CL" smtClean="0"/>
              <a:t>01-07-21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5AF947B-CC49-40C7-ADF3-430FA68807D7}" type="slidenum">
              <a:rPr lang="es-CL" smtClean="0"/>
              <a:t>‹Nº›</a:t>
            </a:fld>
            <a:endParaRPr lang="es-CL"/>
          </a:p>
        </p:txBody>
      </p:sp>
    </p:spTree>
    <p:extLst>
      <p:ext uri="{BB962C8B-B14F-4D97-AF65-F5344CB8AC3E}">
        <p14:creationId xmlns:p14="http://schemas.microsoft.com/office/powerpoint/2010/main" val="35680532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71330C-14BD-4928-90F9-6C618B9C280F}" type="datetimeFigureOut">
              <a:rPr lang="es-CL" smtClean="0"/>
              <a:t>01-07-21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5AF947B-CC49-40C7-ADF3-430FA68807D7}" type="slidenum">
              <a:rPr lang="es-CL" smtClean="0"/>
              <a:t>‹Nº›</a:t>
            </a:fld>
            <a:endParaRPr lang="es-CL"/>
          </a:p>
        </p:txBody>
      </p:sp>
    </p:spTree>
    <p:extLst>
      <p:ext uri="{BB962C8B-B14F-4D97-AF65-F5344CB8AC3E}">
        <p14:creationId xmlns:p14="http://schemas.microsoft.com/office/powerpoint/2010/main" val="25379387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71330C-14BD-4928-90F9-6C618B9C280F}" type="datetimeFigureOut">
              <a:rPr lang="es-CL" smtClean="0"/>
              <a:t>01-07-21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5AF947B-CC49-40C7-ADF3-430FA68807D7}" type="slidenum">
              <a:rPr lang="es-CL" smtClean="0"/>
              <a:t>‹Nº›</a:t>
            </a:fld>
            <a:endParaRPr lang="es-CL"/>
          </a:p>
        </p:txBody>
      </p:sp>
    </p:spTree>
    <p:extLst>
      <p:ext uri="{BB962C8B-B14F-4D97-AF65-F5344CB8AC3E}">
        <p14:creationId xmlns:p14="http://schemas.microsoft.com/office/powerpoint/2010/main" val="93404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330C-14BD-4928-90F9-6C618B9C280F}" type="datetimeFigureOut">
              <a:rPr lang="es-CL" smtClean="0"/>
              <a:t>01-07-21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F5AF947B-CC49-40C7-ADF3-430FA68807D7}" type="slidenum">
              <a:rPr lang="es-CL" smtClean="0"/>
              <a:t>‹Nº›</a:t>
            </a:fld>
            <a:endParaRPr lang="es-CL"/>
          </a:p>
        </p:txBody>
      </p:sp>
    </p:spTree>
    <p:extLst>
      <p:ext uri="{BB962C8B-B14F-4D97-AF65-F5344CB8AC3E}">
        <p14:creationId xmlns:p14="http://schemas.microsoft.com/office/powerpoint/2010/main" val="211872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0371330C-14BD-4928-90F9-6C618B9C280F}" type="datetimeFigureOut">
              <a:rPr lang="es-CL" smtClean="0"/>
              <a:t>01-07-21</a:t>
            </a:fld>
            <a:endParaRPr lang="es-CL"/>
          </a:p>
        </p:txBody>
      </p:sp>
      <p:sp>
        <p:nvSpPr>
          <p:cNvPr id="6" name="Footer Placeholder 5"/>
          <p:cNvSpPr>
            <a:spLocks noGrp="1"/>
          </p:cNvSpPr>
          <p:nvPr>
            <p:ph type="ftr" sz="quarter" idx="11"/>
          </p:nvPr>
        </p:nvSpPr>
        <p:spPr>
          <a:xfrm>
            <a:off x="2103620" y="6375679"/>
            <a:ext cx="3482179" cy="345796"/>
          </a:xfrm>
        </p:spPr>
        <p:txBody>
          <a:bodyPr/>
          <a:lstStyle/>
          <a:p>
            <a:endParaRPr lang="es-CL"/>
          </a:p>
        </p:txBody>
      </p:sp>
      <p:sp>
        <p:nvSpPr>
          <p:cNvPr id="7" name="Slide Number Placeholder 6"/>
          <p:cNvSpPr>
            <a:spLocks noGrp="1"/>
          </p:cNvSpPr>
          <p:nvPr>
            <p:ph type="sldNum" sz="quarter" idx="12"/>
          </p:nvPr>
        </p:nvSpPr>
        <p:spPr>
          <a:xfrm>
            <a:off x="5691014" y="6375679"/>
            <a:ext cx="1232456" cy="345796"/>
          </a:xfrm>
        </p:spPr>
        <p:txBody>
          <a:bodyPr/>
          <a:lstStyle/>
          <a:p>
            <a:fld id="{F5AF947B-CC49-40C7-ADF3-430FA68807D7}" type="slidenum">
              <a:rPr lang="es-CL" smtClean="0"/>
              <a:t>‹Nº›</a:t>
            </a:fld>
            <a:endParaRPr lang="es-C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390915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0371330C-14BD-4928-90F9-6C618B9C280F}" type="datetimeFigureOut">
              <a:rPr lang="es-CL" smtClean="0"/>
              <a:t>01-07-21</a:t>
            </a:fld>
            <a:endParaRPr lang="es-CL"/>
          </a:p>
        </p:txBody>
      </p:sp>
      <p:sp>
        <p:nvSpPr>
          <p:cNvPr id="6" name="Footer Placeholder 5"/>
          <p:cNvSpPr>
            <a:spLocks noGrp="1"/>
          </p:cNvSpPr>
          <p:nvPr>
            <p:ph type="ftr" sz="quarter" idx="11"/>
          </p:nvPr>
        </p:nvSpPr>
        <p:spPr>
          <a:xfrm>
            <a:off x="2103621" y="6375679"/>
            <a:ext cx="3482178" cy="345796"/>
          </a:xfrm>
        </p:spPr>
        <p:txBody>
          <a:bodyPr/>
          <a:lstStyle/>
          <a:p>
            <a:endParaRPr lang="es-CL"/>
          </a:p>
        </p:txBody>
      </p:sp>
      <p:sp>
        <p:nvSpPr>
          <p:cNvPr id="7" name="Slide Number Placeholder 6"/>
          <p:cNvSpPr>
            <a:spLocks noGrp="1"/>
          </p:cNvSpPr>
          <p:nvPr>
            <p:ph type="sldNum" sz="quarter" idx="12"/>
          </p:nvPr>
        </p:nvSpPr>
        <p:spPr>
          <a:xfrm>
            <a:off x="5687568" y="6375679"/>
            <a:ext cx="1234440" cy="345796"/>
          </a:xfrm>
        </p:spPr>
        <p:txBody>
          <a:bodyPr/>
          <a:lstStyle/>
          <a:p>
            <a:fld id="{F5AF947B-CC49-40C7-ADF3-430FA68807D7}" type="slidenum">
              <a:rPr lang="es-CL" smtClean="0"/>
              <a:t>‹Nº›</a:t>
            </a:fld>
            <a:endParaRPr lang="es-CL"/>
          </a:p>
        </p:txBody>
      </p:sp>
    </p:spTree>
    <p:extLst>
      <p:ext uri="{BB962C8B-B14F-4D97-AF65-F5344CB8AC3E}">
        <p14:creationId xmlns:p14="http://schemas.microsoft.com/office/powerpoint/2010/main" val="86887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371330C-14BD-4928-90F9-6C618B9C280F}" type="datetimeFigureOut">
              <a:rPr lang="es-CL" smtClean="0"/>
              <a:t>01-07-21</a:t>
            </a:fld>
            <a:endParaRPr lang="es-C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C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5AF947B-CC49-40C7-ADF3-430FA68807D7}" type="slidenum">
              <a:rPr lang="es-CL" smtClean="0"/>
              <a:t>‹Nº›</a:t>
            </a:fld>
            <a:endParaRPr lang="es-C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6640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242C89E-433F-3045-B077-06B5455F99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flipH="1">
            <a:off x="10356906" y="0"/>
            <a:ext cx="1238746" cy="1238746"/>
          </a:xfrm>
          <a:prstGeom prst="rect">
            <a:avLst/>
          </a:prstGeom>
          <a:noFill/>
          <a:ln>
            <a:noFill/>
          </a:ln>
        </p:spPr>
      </p:pic>
      <p:sp>
        <p:nvSpPr>
          <p:cNvPr id="4" name="CuadroTexto 3">
            <a:extLst>
              <a:ext uri="{FF2B5EF4-FFF2-40B4-BE49-F238E27FC236}">
                <a16:creationId xmlns:a16="http://schemas.microsoft.com/office/drawing/2014/main" id="{583BB107-D515-CE4F-8CF5-E13C1F64EE11}"/>
              </a:ext>
            </a:extLst>
          </p:cNvPr>
          <p:cNvSpPr txBox="1"/>
          <p:nvPr/>
        </p:nvSpPr>
        <p:spPr>
          <a:xfrm>
            <a:off x="2725891" y="1238746"/>
            <a:ext cx="6740218" cy="2523768"/>
          </a:xfrm>
          <a:prstGeom prst="rect">
            <a:avLst/>
          </a:prstGeom>
          <a:noFill/>
        </p:spPr>
        <p:txBody>
          <a:bodyPr wrap="square" rtlCol="0">
            <a:spAutoFit/>
          </a:bodyPr>
          <a:lstStyle/>
          <a:p>
            <a:pPr algn="ctr"/>
            <a:r>
              <a:rPr lang="es-CL" sz="4000" dirty="0"/>
              <a:t>IIº Encuentro de Delegad@s de acción solidaria</a:t>
            </a:r>
          </a:p>
          <a:p>
            <a:pPr algn="ctr"/>
            <a:r>
              <a:rPr lang="es-CL" sz="2000" dirty="0"/>
              <a:t>30 de junio de 2021</a:t>
            </a:r>
          </a:p>
          <a:p>
            <a:endParaRPr lang="es-CL" sz="4000" dirty="0"/>
          </a:p>
          <a:p>
            <a:endParaRPr lang="es-CL" dirty="0"/>
          </a:p>
        </p:txBody>
      </p:sp>
      <p:pic>
        <p:nvPicPr>
          <p:cNvPr id="8" name="Imagen 7">
            <a:extLst>
              <a:ext uri="{FF2B5EF4-FFF2-40B4-BE49-F238E27FC236}">
                <a16:creationId xmlns:a16="http://schemas.microsoft.com/office/drawing/2014/main" id="{16DA10C3-1E41-E840-8965-DEC0488A2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13" y="120905"/>
            <a:ext cx="2989836" cy="665086"/>
          </a:xfrm>
          <a:prstGeom prst="rect">
            <a:avLst/>
          </a:prstGeom>
        </p:spPr>
      </p:pic>
      <p:pic>
        <p:nvPicPr>
          <p:cNvPr id="2" name="Imagen 1">
            <a:extLst>
              <a:ext uri="{FF2B5EF4-FFF2-40B4-BE49-F238E27FC236}">
                <a16:creationId xmlns:a16="http://schemas.microsoft.com/office/drawing/2014/main" id="{364A1093-C9E4-364F-A543-F67623B7196B}"/>
              </a:ext>
            </a:extLst>
          </p:cNvPr>
          <p:cNvPicPr>
            <a:picLocks noChangeAspect="1"/>
          </p:cNvPicPr>
          <p:nvPr/>
        </p:nvPicPr>
        <p:blipFill>
          <a:blip r:embed="rId4"/>
          <a:stretch>
            <a:fillRect/>
          </a:stretch>
        </p:blipFill>
        <p:spPr>
          <a:xfrm>
            <a:off x="7054906" y="3429000"/>
            <a:ext cx="3302000" cy="2463800"/>
          </a:xfrm>
          <a:prstGeom prst="rect">
            <a:avLst/>
          </a:prstGeom>
        </p:spPr>
      </p:pic>
      <p:pic>
        <p:nvPicPr>
          <p:cNvPr id="6" name="Imagen 5">
            <a:extLst>
              <a:ext uri="{FF2B5EF4-FFF2-40B4-BE49-F238E27FC236}">
                <a16:creationId xmlns:a16="http://schemas.microsoft.com/office/drawing/2014/main" id="{0873765C-3828-F14F-9645-F4BF1912F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2395">
            <a:off x="1724507" y="2697135"/>
            <a:ext cx="3131494" cy="3423996"/>
          </a:xfrm>
          <a:prstGeom prst="rect">
            <a:avLst/>
          </a:prstGeom>
        </p:spPr>
      </p:pic>
    </p:spTree>
    <p:extLst>
      <p:ext uri="{BB962C8B-B14F-4D97-AF65-F5344CB8AC3E}">
        <p14:creationId xmlns:p14="http://schemas.microsoft.com/office/powerpoint/2010/main" val="105415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6CF9D-2C07-3347-A86F-1E9C873FA055}"/>
              </a:ext>
            </a:extLst>
          </p:cNvPr>
          <p:cNvSpPr>
            <a:spLocks noGrp="1"/>
          </p:cNvSpPr>
          <p:nvPr>
            <p:ph type="title"/>
          </p:nvPr>
        </p:nvSpPr>
        <p:spPr/>
        <p:txBody>
          <a:bodyPr/>
          <a:lstStyle/>
          <a:p>
            <a:r>
              <a:rPr lang="es-CL" dirty="0"/>
              <a:t>Proyectos – mes de la solidaridad 2021</a:t>
            </a:r>
          </a:p>
        </p:txBody>
      </p:sp>
      <p:sp>
        <p:nvSpPr>
          <p:cNvPr id="3" name="Marcador de contenido 2">
            <a:extLst>
              <a:ext uri="{FF2B5EF4-FFF2-40B4-BE49-F238E27FC236}">
                <a16:creationId xmlns:a16="http://schemas.microsoft.com/office/drawing/2014/main" id="{11183276-BEC7-624F-92C5-B5FEBF6C1397}"/>
              </a:ext>
            </a:extLst>
          </p:cNvPr>
          <p:cNvSpPr>
            <a:spLocks noGrp="1"/>
          </p:cNvSpPr>
          <p:nvPr>
            <p:ph idx="1"/>
          </p:nvPr>
        </p:nvSpPr>
        <p:spPr/>
        <p:txBody>
          <a:bodyPr/>
          <a:lstStyle/>
          <a:p>
            <a:r>
              <a:rPr lang="es-ES_tradnl" dirty="0"/>
              <a:t>La Pañatón 2021 en el ciclo inicial</a:t>
            </a:r>
          </a:p>
          <a:p>
            <a:r>
              <a:rPr lang="es-ES_tradnl" dirty="0"/>
              <a:t>La Frazatón 2021 (donde también ingresarían los cuadrados de lana) en el Ciclo de básica.</a:t>
            </a:r>
          </a:p>
          <a:p>
            <a:r>
              <a:rPr lang="es-ES_tradnl" dirty="0"/>
              <a:t>Campaña de ropa usada de invierno y de donación de celulares en desuso para ciclo de enseñanza media.</a:t>
            </a:r>
          </a:p>
          <a:p>
            <a:r>
              <a:rPr lang="es-ES_tradnl" dirty="0"/>
              <a:t>Campaña para ir en ayuda de una escuela en Temuco. (Colegio en general).</a:t>
            </a:r>
            <a:endParaRPr lang="es-CL" dirty="0"/>
          </a:p>
          <a:p>
            <a:endParaRPr lang="es-CL" dirty="0"/>
          </a:p>
        </p:txBody>
      </p:sp>
      <p:pic>
        <p:nvPicPr>
          <p:cNvPr id="5" name="Imagen 4">
            <a:extLst>
              <a:ext uri="{FF2B5EF4-FFF2-40B4-BE49-F238E27FC236}">
                <a16:creationId xmlns:a16="http://schemas.microsoft.com/office/drawing/2014/main" id="{B5033172-BE1F-6742-82BB-8CE53AD32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468" y="4544324"/>
            <a:ext cx="2140226" cy="2140226"/>
          </a:xfrm>
          <a:prstGeom prst="rect">
            <a:avLst/>
          </a:prstGeom>
        </p:spPr>
      </p:pic>
      <p:pic>
        <p:nvPicPr>
          <p:cNvPr id="7" name="Imagen 6">
            <a:extLst>
              <a:ext uri="{FF2B5EF4-FFF2-40B4-BE49-F238E27FC236}">
                <a16:creationId xmlns:a16="http://schemas.microsoft.com/office/drawing/2014/main" id="{E9A2B111-AAEF-9C41-AAF9-03600288D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377" y="0"/>
            <a:ext cx="1959328" cy="1688824"/>
          </a:xfrm>
          <a:prstGeom prst="rect">
            <a:avLst/>
          </a:prstGeom>
        </p:spPr>
      </p:pic>
      <p:pic>
        <p:nvPicPr>
          <p:cNvPr id="9" name="Imagen 8">
            <a:extLst>
              <a:ext uri="{FF2B5EF4-FFF2-40B4-BE49-F238E27FC236}">
                <a16:creationId xmlns:a16="http://schemas.microsoft.com/office/drawing/2014/main" id="{14066D46-F1A9-574B-BC01-690AC4908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678" y="4469989"/>
            <a:ext cx="1832941" cy="2288896"/>
          </a:xfrm>
          <a:prstGeom prst="rect">
            <a:avLst/>
          </a:prstGeom>
        </p:spPr>
      </p:pic>
      <p:pic>
        <p:nvPicPr>
          <p:cNvPr id="11" name="Imagen 10">
            <a:extLst>
              <a:ext uri="{FF2B5EF4-FFF2-40B4-BE49-F238E27FC236}">
                <a16:creationId xmlns:a16="http://schemas.microsoft.com/office/drawing/2014/main" id="{5A0D24EC-1BD9-7F47-9D2D-BD8DACD27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7103" y="477077"/>
            <a:ext cx="1605170" cy="2140227"/>
          </a:xfrm>
          <a:prstGeom prst="rect">
            <a:avLst/>
          </a:prstGeom>
        </p:spPr>
      </p:pic>
      <p:pic>
        <p:nvPicPr>
          <p:cNvPr id="13" name="Imagen 12">
            <a:extLst>
              <a:ext uri="{FF2B5EF4-FFF2-40B4-BE49-F238E27FC236}">
                <a16:creationId xmlns:a16="http://schemas.microsoft.com/office/drawing/2014/main" id="{C43C0552-D901-624B-87B2-D6F79AFA7F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8435" y="3776778"/>
            <a:ext cx="2140226" cy="3030408"/>
          </a:xfrm>
          <a:prstGeom prst="rect">
            <a:avLst/>
          </a:prstGeom>
        </p:spPr>
      </p:pic>
    </p:spTree>
    <p:extLst>
      <p:ext uri="{BB962C8B-B14F-4D97-AF65-F5344CB8AC3E}">
        <p14:creationId xmlns:p14="http://schemas.microsoft.com/office/powerpoint/2010/main" val="387834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C62C9-1DF1-274C-9166-16D7C97C565F}"/>
              </a:ext>
            </a:extLst>
          </p:cNvPr>
          <p:cNvSpPr>
            <a:spLocks noGrp="1"/>
          </p:cNvSpPr>
          <p:nvPr>
            <p:ph type="title"/>
          </p:nvPr>
        </p:nvSpPr>
        <p:spPr/>
        <p:txBody>
          <a:bodyPr/>
          <a:lstStyle/>
          <a:p>
            <a:r>
              <a:rPr lang="es-CL" dirty="0"/>
              <a:t>Nuestro grupo de WhatsApp…</a:t>
            </a:r>
          </a:p>
        </p:txBody>
      </p:sp>
      <p:sp>
        <p:nvSpPr>
          <p:cNvPr id="3" name="Marcador de contenido 2">
            <a:extLst>
              <a:ext uri="{FF2B5EF4-FFF2-40B4-BE49-F238E27FC236}">
                <a16:creationId xmlns:a16="http://schemas.microsoft.com/office/drawing/2014/main" id="{24307CA1-42E6-A148-A395-90147C8EC740}"/>
              </a:ext>
            </a:extLst>
          </p:cNvPr>
          <p:cNvSpPr>
            <a:spLocks noGrp="1"/>
          </p:cNvSpPr>
          <p:nvPr>
            <p:ph idx="1"/>
          </p:nvPr>
        </p:nvSpPr>
        <p:spPr>
          <a:xfrm>
            <a:off x="1251678" y="1572513"/>
            <a:ext cx="10178322" cy="3593591"/>
          </a:xfrm>
        </p:spPr>
        <p:txBody>
          <a:bodyPr/>
          <a:lstStyle/>
          <a:p>
            <a:r>
              <a:rPr lang="es-CL" dirty="0"/>
              <a:t>Seguimos conectados por nuestros grupo de WhatsApp para seguir comunicados y acompañados.</a:t>
            </a:r>
          </a:p>
          <a:p>
            <a:endParaRPr lang="es-CL" dirty="0"/>
          </a:p>
          <a:p>
            <a:r>
              <a:rPr lang="es-CL" sz="3000" dirty="0">
                <a:solidFill>
                  <a:srgbClr val="FF0000"/>
                </a:solidFill>
              </a:rPr>
              <a:t>Cualquier cosa pueden enviar un mensaje al +56962176043</a:t>
            </a:r>
          </a:p>
          <a:p>
            <a:endParaRPr lang="es-CL" dirty="0"/>
          </a:p>
          <a:p>
            <a:r>
              <a:rPr lang="es-CL" dirty="0"/>
              <a:t>Especificando su nombre, cargo, mail y curso (o cursos) a los que representa.</a:t>
            </a:r>
          </a:p>
        </p:txBody>
      </p:sp>
      <p:pic>
        <p:nvPicPr>
          <p:cNvPr id="5" name="Imagen 4">
            <a:extLst>
              <a:ext uri="{FF2B5EF4-FFF2-40B4-BE49-F238E27FC236}">
                <a16:creationId xmlns:a16="http://schemas.microsoft.com/office/drawing/2014/main" id="{F71575A1-193A-074F-989C-E2BA1D5AA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0" y="4864100"/>
            <a:ext cx="4076700" cy="1993900"/>
          </a:xfrm>
          <a:prstGeom prst="rect">
            <a:avLst/>
          </a:prstGeom>
        </p:spPr>
      </p:pic>
    </p:spTree>
    <p:extLst>
      <p:ext uri="{BB962C8B-B14F-4D97-AF65-F5344CB8AC3E}">
        <p14:creationId xmlns:p14="http://schemas.microsoft.com/office/powerpoint/2010/main" val="90189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4D76F-AE25-D44A-B1EB-BF6E6F290689}"/>
              </a:ext>
            </a:extLst>
          </p:cNvPr>
          <p:cNvSpPr>
            <a:spLocks noGrp="1"/>
          </p:cNvSpPr>
          <p:nvPr>
            <p:ph type="title"/>
          </p:nvPr>
        </p:nvSpPr>
        <p:spPr/>
        <p:txBody>
          <a:bodyPr/>
          <a:lstStyle/>
          <a:p>
            <a:pPr algn="ctr"/>
            <a:r>
              <a:rPr lang="es-CL" dirty="0"/>
              <a:t>muchas GRACIAS !!!!</a:t>
            </a:r>
          </a:p>
        </p:txBody>
      </p:sp>
      <p:pic>
        <p:nvPicPr>
          <p:cNvPr id="6" name="Imagen 5">
            <a:extLst>
              <a:ext uri="{FF2B5EF4-FFF2-40B4-BE49-F238E27FC236}">
                <a16:creationId xmlns:a16="http://schemas.microsoft.com/office/drawing/2014/main" id="{63FAC949-3313-DC49-BC1A-B8B59F5BF738}"/>
              </a:ext>
            </a:extLst>
          </p:cNvPr>
          <p:cNvPicPr>
            <a:picLocks noChangeAspect="1"/>
          </p:cNvPicPr>
          <p:nvPr/>
        </p:nvPicPr>
        <p:blipFill>
          <a:blip r:embed="rId2"/>
          <a:stretch>
            <a:fillRect/>
          </a:stretch>
        </p:blipFill>
        <p:spPr>
          <a:xfrm>
            <a:off x="2056572" y="2252041"/>
            <a:ext cx="2857500" cy="2857500"/>
          </a:xfrm>
          <a:prstGeom prst="rect">
            <a:avLst/>
          </a:prstGeom>
        </p:spPr>
      </p:pic>
      <p:pic>
        <p:nvPicPr>
          <p:cNvPr id="7" name="Imagen 6">
            <a:extLst>
              <a:ext uri="{FF2B5EF4-FFF2-40B4-BE49-F238E27FC236}">
                <a16:creationId xmlns:a16="http://schemas.microsoft.com/office/drawing/2014/main" id="{1D87640A-A7B9-3C4E-92D8-0291289CE73D}"/>
              </a:ext>
            </a:extLst>
          </p:cNvPr>
          <p:cNvPicPr>
            <a:picLocks noChangeAspect="1"/>
          </p:cNvPicPr>
          <p:nvPr/>
        </p:nvPicPr>
        <p:blipFill>
          <a:blip r:embed="rId3"/>
          <a:stretch>
            <a:fillRect/>
          </a:stretch>
        </p:blipFill>
        <p:spPr>
          <a:xfrm>
            <a:off x="6493566" y="1466851"/>
            <a:ext cx="5391150" cy="5391150"/>
          </a:xfrm>
          <a:prstGeom prst="rect">
            <a:avLst/>
          </a:prstGeom>
        </p:spPr>
      </p:pic>
    </p:spTree>
    <p:extLst>
      <p:ext uri="{BB962C8B-B14F-4D97-AF65-F5344CB8AC3E}">
        <p14:creationId xmlns:p14="http://schemas.microsoft.com/office/powerpoint/2010/main" val="63482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912D8C-036E-554F-9257-34ABD7748CBE}"/>
              </a:ext>
            </a:extLst>
          </p:cNvPr>
          <p:cNvSpPr txBox="1"/>
          <p:nvPr/>
        </p:nvSpPr>
        <p:spPr>
          <a:xfrm>
            <a:off x="927653" y="0"/>
            <a:ext cx="5644559" cy="861774"/>
          </a:xfrm>
          <a:prstGeom prst="rect">
            <a:avLst/>
          </a:prstGeom>
          <a:noFill/>
        </p:spPr>
        <p:txBody>
          <a:bodyPr wrap="none" rtlCol="0">
            <a:spAutoFit/>
          </a:bodyPr>
          <a:lstStyle/>
          <a:p>
            <a:r>
              <a:rPr lang="es-CL" sz="2500" dirty="0"/>
              <a:t>Iniciemos nuestra reunión con la siguiente</a:t>
            </a:r>
          </a:p>
          <a:p>
            <a:r>
              <a:rPr lang="es-CL" sz="2500" dirty="0"/>
              <a:t> historia…</a:t>
            </a:r>
          </a:p>
        </p:txBody>
      </p:sp>
      <p:sp>
        <p:nvSpPr>
          <p:cNvPr id="4" name="CuadroTexto 3">
            <a:extLst>
              <a:ext uri="{FF2B5EF4-FFF2-40B4-BE49-F238E27FC236}">
                <a16:creationId xmlns:a16="http://schemas.microsoft.com/office/drawing/2014/main" id="{86A779E3-414A-3A41-B76F-436B44D0CE28}"/>
              </a:ext>
            </a:extLst>
          </p:cNvPr>
          <p:cNvSpPr txBox="1"/>
          <p:nvPr/>
        </p:nvSpPr>
        <p:spPr>
          <a:xfrm>
            <a:off x="1298713" y="1139687"/>
            <a:ext cx="10005390" cy="2308324"/>
          </a:xfrm>
          <a:prstGeom prst="rect">
            <a:avLst/>
          </a:prstGeom>
          <a:noFill/>
        </p:spPr>
        <p:txBody>
          <a:bodyPr wrap="square" rtlCol="0">
            <a:spAutoFit/>
          </a:bodyPr>
          <a:lstStyle/>
          <a:p>
            <a:pPr algn="just"/>
            <a:r>
              <a:rPr lang="es-CL" b="1" dirty="0"/>
              <a:t> ‹Un hombre caminaba de una ciudad a otra y por el trayecto vio que algo reluciente salía de una pequeña bolsita, la cual se encontraba al lado de la ruta que él había tomado. Antonio, que así se llamaba el caminante, se agachó, la recogió y grande fue su sorpresa cuando, al abrirla, encontró dentro de ella un precioso diamante. -¿Qué hago con esto? se preguntó. -Me compraré una casa más grande de la que tengo, obsequiaré regalos a mis hijos… Y así, soñando con aquel diamante, llegó al lugar, se instaló en el hotel y puso a buen recaudo la bolsa con el diamante que, al regresar a su ciudad natal, lo vendería y con el monto adquirido obtendría todo lo que soñó.</a:t>
            </a:r>
            <a:endParaRPr lang="es-CL" dirty="0"/>
          </a:p>
        </p:txBody>
      </p:sp>
      <p:pic>
        <p:nvPicPr>
          <p:cNvPr id="6" name="Imagen 5">
            <a:extLst>
              <a:ext uri="{FF2B5EF4-FFF2-40B4-BE49-F238E27FC236}">
                <a16:creationId xmlns:a16="http://schemas.microsoft.com/office/drawing/2014/main" id="{72FB5182-1EC5-3A4C-844D-DA985D29B14A}"/>
              </a:ext>
            </a:extLst>
          </p:cNvPr>
          <p:cNvPicPr>
            <a:picLocks noChangeAspect="1"/>
          </p:cNvPicPr>
          <p:nvPr/>
        </p:nvPicPr>
        <p:blipFill>
          <a:blip r:embed="rId2"/>
          <a:stretch>
            <a:fillRect/>
          </a:stretch>
        </p:blipFill>
        <p:spPr>
          <a:xfrm>
            <a:off x="7053192" y="3726159"/>
            <a:ext cx="4250911" cy="2828788"/>
          </a:xfrm>
          <a:prstGeom prst="rect">
            <a:avLst/>
          </a:prstGeom>
        </p:spPr>
      </p:pic>
      <p:pic>
        <p:nvPicPr>
          <p:cNvPr id="7" name="Imagen 6">
            <a:extLst>
              <a:ext uri="{FF2B5EF4-FFF2-40B4-BE49-F238E27FC236}">
                <a16:creationId xmlns:a16="http://schemas.microsoft.com/office/drawing/2014/main" id="{0B1C4FB8-6819-7D44-9E4B-11CF0C14721C}"/>
              </a:ext>
            </a:extLst>
          </p:cNvPr>
          <p:cNvPicPr>
            <a:picLocks noChangeAspect="1"/>
          </p:cNvPicPr>
          <p:nvPr/>
        </p:nvPicPr>
        <p:blipFill>
          <a:blip r:embed="rId3"/>
          <a:stretch>
            <a:fillRect/>
          </a:stretch>
        </p:blipFill>
        <p:spPr>
          <a:xfrm>
            <a:off x="1091372" y="4478959"/>
            <a:ext cx="3568700" cy="2273300"/>
          </a:xfrm>
          <a:prstGeom prst="rect">
            <a:avLst/>
          </a:prstGeom>
        </p:spPr>
      </p:pic>
    </p:spTree>
    <p:extLst>
      <p:ext uri="{BB962C8B-B14F-4D97-AF65-F5344CB8AC3E}">
        <p14:creationId xmlns:p14="http://schemas.microsoft.com/office/powerpoint/2010/main" val="75901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AE914F-544B-2341-9417-89252680C684}"/>
              </a:ext>
            </a:extLst>
          </p:cNvPr>
          <p:cNvSpPr txBox="1"/>
          <p:nvPr/>
        </p:nvSpPr>
        <p:spPr>
          <a:xfrm>
            <a:off x="1113182" y="0"/>
            <a:ext cx="10336696" cy="4247317"/>
          </a:xfrm>
          <a:prstGeom prst="rect">
            <a:avLst/>
          </a:prstGeom>
          <a:noFill/>
        </p:spPr>
        <p:txBody>
          <a:bodyPr wrap="square" rtlCol="0">
            <a:spAutoFit/>
          </a:bodyPr>
          <a:lstStyle/>
          <a:p>
            <a:pPr algn="just"/>
            <a:r>
              <a:rPr lang="es-CL" b="1" dirty="0"/>
              <a:t>Al día siguiente se levantó temprano, hizo las diligencias pendientes y a media tarde retornó por el mismo camino que el día anterior había recorrido. Cercano a su destino, se cruzó con un harapiento, quien le dijo: -Veo que usted es un hombre muy feliz, su sonrisa es un claro manifiesto de que las cosas le van muy bien. Antonio le contestó: -Buen hombre, soy la persona más feliz del mundo; además, ayer, en el camino encontré este diamante, con el que compraré otra casa más grande, regalos para mis hijos y muchas otras cosas más. El mendigo le dijo: -Yo ni siquiera tengo una morada donde cobijarme y apenas me alimento con una comida al día. -No se preocupe buen hombre, le dijo Antonio, con lo que tengo soy feliz, tome usted este diamante y compre con él lo que le falta. -No lo puedo recibir, respondió el mendigo, esto es mucho para mí y usted ya tenía previsto en qué gastarlo. -No se hable más, expresó el caminante, tome la bolsa con el diamante y que Dios lo acompañe. Ambos se separaron y a los pocos minutos Antonio escuchó que gritaban: -Buen hombre, buen hombre, espere. Era el mendigo que, acercándose a él, le dijo: -Tome su diamante, quiero que me regale algo más preciado que esto y usted lo tiene. -¡No entiendo!, dijo Antonio. -Sí, le contestó el mendigo, regáleme el don del “DESPRENDIMIENTO”›.</a:t>
            </a:r>
            <a:endParaRPr lang="es-CL" dirty="0"/>
          </a:p>
        </p:txBody>
      </p:sp>
      <p:pic>
        <p:nvPicPr>
          <p:cNvPr id="3" name="Imagen 2">
            <a:extLst>
              <a:ext uri="{FF2B5EF4-FFF2-40B4-BE49-F238E27FC236}">
                <a16:creationId xmlns:a16="http://schemas.microsoft.com/office/drawing/2014/main" id="{4CE19F8A-8126-5B46-A28E-D82EEF00E8EA}"/>
              </a:ext>
            </a:extLst>
          </p:cNvPr>
          <p:cNvPicPr>
            <a:picLocks noChangeAspect="1"/>
          </p:cNvPicPr>
          <p:nvPr/>
        </p:nvPicPr>
        <p:blipFill>
          <a:blip r:embed="rId2"/>
          <a:stretch>
            <a:fillRect/>
          </a:stretch>
        </p:blipFill>
        <p:spPr>
          <a:xfrm>
            <a:off x="6594612" y="4005463"/>
            <a:ext cx="4484205" cy="2756949"/>
          </a:xfrm>
          <a:prstGeom prst="rect">
            <a:avLst/>
          </a:prstGeom>
        </p:spPr>
      </p:pic>
    </p:spTree>
    <p:extLst>
      <p:ext uri="{BB962C8B-B14F-4D97-AF65-F5344CB8AC3E}">
        <p14:creationId xmlns:p14="http://schemas.microsoft.com/office/powerpoint/2010/main" val="416581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3DB7506-9C08-314B-8EB2-62E301BC44BC}"/>
              </a:ext>
            </a:extLst>
          </p:cNvPr>
          <p:cNvSpPr txBox="1"/>
          <p:nvPr/>
        </p:nvSpPr>
        <p:spPr>
          <a:xfrm>
            <a:off x="1285461" y="289679"/>
            <a:ext cx="7487947" cy="3139321"/>
          </a:xfrm>
          <a:prstGeom prst="rect">
            <a:avLst/>
          </a:prstGeom>
          <a:noFill/>
        </p:spPr>
        <p:txBody>
          <a:bodyPr wrap="none" rtlCol="0">
            <a:spAutoFit/>
          </a:bodyPr>
          <a:lstStyle/>
          <a:p>
            <a:r>
              <a:rPr lang="es-CL" sz="3000" dirty="0"/>
              <a:t>Tabla de la reunión:</a:t>
            </a:r>
          </a:p>
          <a:p>
            <a:endParaRPr lang="es-CL" dirty="0"/>
          </a:p>
          <a:p>
            <a:pPr marL="342900" indent="-342900">
              <a:buAutoNum type="arabicPeriod"/>
            </a:pPr>
            <a:r>
              <a:rPr lang="es-CL" sz="2500" dirty="0"/>
              <a:t>Resultados de la campaña solidaria de alimentos 2021</a:t>
            </a:r>
          </a:p>
          <a:p>
            <a:pPr marL="800100" lvl="1" indent="-342900">
              <a:buAutoNum type="arabicPeriod"/>
            </a:pPr>
            <a:r>
              <a:rPr lang="es-CL" sz="2500" dirty="0"/>
              <a:t>Estado actualizado de cuentas 2021. </a:t>
            </a:r>
          </a:p>
          <a:p>
            <a:pPr marL="800100" lvl="1" indent="-342900">
              <a:buAutoNum type="arabicPeriod"/>
            </a:pPr>
            <a:r>
              <a:rPr lang="es-CL" sz="2500" dirty="0"/>
              <a:t>Entrega de donaciones.</a:t>
            </a:r>
          </a:p>
          <a:p>
            <a:pPr marL="800100" lvl="1" indent="-342900">
              <a:buAutoNum type="arabicPeriod"/>
            </a:pPr>
            <a:r>
              <a:rPr lang="es-CL" sz="2500" dirty="0"/>
              <a:t>Cajas solidarias.</a:t>
            </a:r>
          </a:p>
          <a:p>
            <a:pPr marL="342900" indent="-342900">
              <a:buAutoNum type="arabicPeriod"/>
            </a:pPr>
            <a:r>
              <a:rPr lang="es-CL" sz="2500" dirty="0"/>
              <a:t>Nuevos proyectos.</a:t>
            </a:r>
          </a:p>
          <a:p>
            <a:pPr marL="342900" indent="-342900">
              <a:buAutoNum type="arabicPeriod"/>
            </a:pPr>
            <a:r>
              <a:rPr lang="es-CL" sz="2500" dirty="0"/>
              <a:t>Varios.</a:t>
            </a:r>
          </a:p>
        </p:txBody>
      </p:sp>
      <p:pic>
        <p:nvPicPr>
          <p:cNvPr id="4" name="Imagen 3">
            <a:extLst>
              <a:ext uri="{FF2B5EF4-FFF2-40B4-BE49-F238E27FC236}">
                <a16:creationId xmlns:a16="http://schemas.microsoft.com/office/drawing/2014/main" id="{CD8C3CB9-0A1C-6F43-AC9A-6E4B47378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287" y="3948996"/>
            <a:ext cx="3969578" cy="2909004"/>
          </a:xfrm>
          <a:prstGeom prst="rect">
            <a:avLst/>
          </a:prstGeom>
        </p:spPr>
      </p:pic>
    </p:spTree>
    <p:extLst>
      <p:ext uri="{BB962C8B-B14F-4D97-AF65-F5344CB8AC3E}">
        <p14:creationId xmlns:p14="http://schemas.microsoft.com/office/powerpoint/2010/main" val="8624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0AAA346-E201-7C41-B09F-09DC4A53D6D5}"/>
              </a:ext>
            </a:extLst>
          </p:cNvPr>
          <p:cNvSpPr txBox="1"/>
          <p:nvPr/>
        </p:nvSpPr>
        <p:spPr>
          <a:xfrm>
            <a:off x="1140019" y="292845"/>
            <a:ext cx="4594528" cy="553998"/>
          </a:xfrm>
          <a:prstGeom prst="rect">
            <a:avLst/>
          </a:prstGeom>
          <a:noFill/>
        </p:spPr>
        <p:txBody>
          <a:bodyPr wrap="none" rtlCol="0">
            <a:spAutoFit/>
          </a:bodyPr>
          <a:lstStyle/>
          <a:p>
            <a:r>
              <a:rPr lang="es-CL" sz="3000" dirty="0"/>
              <a:t>Campaña de alimentos 2021</a:t>
            </a:r>
          </a:p>
        </p:txBody>
      </p:sp>
      <p:pic>
        <p:nvPicPr>
          <p:cNvPr id="4" name="Imagen 3">
            <a:extLst>
              <a:ext uri="{FF2B5EF4-FFF2-40B4-BE49-F238E27FC236}">
                <a16:creationId xmlns:a16="http://schemas.microsoft.com/office/drawing/2014/main" id="{62F7CAB5-FE6B-5245-87F2-22C04518D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774" y="491915"/>
            <a:ext cx="2431774" cy="2431774"/>
          </a:xfrm>
          <a:prstGeom prst="rect">
            <a:avLst/>
          </a:prstGeom>
        </p:spPr>
      </p:pic>
      <p:pic>
        <p:nvPicPr>
          <p:cNvPr id="8" name="Imagen 7">
            <a:extLst>
              <a:ext uri="{FF2B5EF4-FFF2-40B4-BE49-F238E27FC236}">
                <a16:creationId xmlns:a16="http://schemas.microsoft.com/office/drawing/2014/main" id="{7133AF95-A426-744F-A668-C15C89EDC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008" y="3786809"/>
            <a:ext cx="2978426" cy="2978426"/>
          </a:xfrm>
          <a:prstGeom prst="rect">
            <a:avLst/>
          </a:prstGeom>
        </p:spPr>
      </p:pic>
      <p:pic>
        <p:nvPicPr>
          <p:cNvPr id="10" name="Imagen 9">
            <a:extLst>
              <a:ext uri="{FF2B5EF4-FFF2-40B4-BE49-F238E27FC236}">
                <a16:creationId xmlns:a16="http://schemas.microsoft.com/office/drawing/2014/main" id="{CC641AAB-84BD-E242-B8BA-4980A9A8B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913" y="3862013"/>
            <a:ext cx="2828018" cy="2828018"/>
          </a:xfrm>
          <a:prstGeom prst="rect">
            <a:avLst/>
          </a:prstGeom>
        </p:spPr>
      </p:pic>
      <p:pic>
        <p:nvPicPr>
          <p:cNvPr id="12" name="Imagen 11">
            <a:extLst>
              <a:ext uri="{FF2B5EF4-FFF2-40B4-BE49-F238E27FC236}">
                <a16:creationId xmlns:a16="http://schemas.microsoft.com/office/drawing/2014/main" id="{744B4938-CD3F-EC4B-84DA-778E6AE44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027" y="1016154"/>
            <a:ext cx="4027004" cy="3516917"/>
          </a:xfrm>
          <a:prstGeom prst="rect">
            <a:avLst/>
          </a:prstGeom>
        </p:spPr>
      </p:pic>
    </p:spTree>
    <p:extLst>
      <p:ext uri="{BB962C8B-B14F-4D97-AF65-F5344CB8AC3E}">
        <p14:creationId xmlns:p14="http://schemas.microsoft.com/office/powerpoint/2010/main" val="341587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790441" y="89889"/>
            <a:ext cx="8446324" cy="369332"/>
          </a:xfrm>
          <a:prstGeom prst="rect">
            <a:avLst/>
          </a:prstGeom>
          <a:noFill/>
        </p:spPr>
        <p:txBody>
          <a:bodyPr wrap="square" rtlCol="0">
            <a:spAutoFit/>
          </a:bodyPr>
          <a:lstStyle>
            <a:defPPr>
              <a:defRPr lang="es-CL"/>
            </a:defPPr>
            <a:lvl1pPr algn="ctr">
              <a:defRPr>
                <a:solidFill>
                  <a:srgbClr val="00B0F0"/>
                </a:solidFill>
                <a:latin typeface="Arial Black" panose="020B0A04020102020204" pitchFamily="34" charset="0"/>
              </a:defRPr>
            </a:lvl1pPr>
          </a:lstStyle>
          <a:p>
            <a:r>
              <a:rPr lang="es-MX" dirty="0">
                <a:solidFill>
                  <a:schemeClr val="tx2"/>
                </a:solidFill>
              </a:rPr>
              <a:t>ESTADO DE CUENTA - COMITE DE ACCION SOLIDARIA 2021</a:t>
            </a:r>
            <a:endParaRPr lang="es-CL" dirty="0">
              <a:solidFill>
                <a:schemeClr val="tx2"/>
              </a:solidFill>
            </a:endParaRPr>
          </a:p>
        </p:txBody>
      </p:sp>
      <p:sp>
        <p:nvSpPr>
          <p:cNvPr id="10" name="CuadroTexto 9"/>
          <p:cNvSpPr txBox="1"/>
          <p:nvPr/>
        </p:nvSpPr>
        <p:spPr>
          <a:xfrm>
            <a:off x="8420031" y="6258149"/>
            <a:ext cx="3526928" cy="369332"/>
          </a:xfrm>
          <a:prstGeom prst="rect">
            <a:avLst/>
          </a:prstGeom>
          <a:noFill/>
        </p:spPr>
        <p:txBody>
          <a:bodyPr wrap="none" rtlCol="0">
            <a:spAutoFit/>
          </a:bodyPr>
          <a:lstStyle/>
          <a:p>
            <a:r>
              <a:rPr lang="es-MX" b="1" dirty="0">
                <a:solidFill>
                  <a:schemeClr val="tx2"/>
                </a:solidFill>
              </a:rPr>
              <a:t>Actualizado al 15 de junio 2021</a:t>
            </a:r>
            <a:endParaRPr lang="es-CL" b="1" dirty="0">
              <a:solidFill>
                <a:schemeClr val="tx2"/>
              </a:solidFill>
            </a:endParaRPr>
          </a:p>
        </p:txBody>
      </p:sp>
      <p:pic>
        <p:nvPicPr>
          <p:cNvPr id="4" name="Imagen 3">
            <a:extLst>
              <a:ext uri="{FF2B5EF4-FFF2-40B4-BE49-F238E27FC236}">
                <a16:creationId xmlns:a16="http://schemas.microsoft.com/office/drawing/2014/main" id="{52EE422F-4969-4D48-9939-C46FE077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396">
            <a:off x="10030251" y="326882"/>
            <a:ext cx="1821029" cy="1365772"/>
          </a:xfrm>
          <a:prstGeom prst="rect">
            <a:avLst/>
          </a:prstGeom>
        </p:spPr>
      </p:pic>
      <p:pic>
        <p:nvPicPr>
          <p:cNvPr id="5" name="Imagen 4">
            <a:extLst>
              <a:ext uri="{FF2B5EF4-FFF2-40B4-BE49-F238E27FC236}">
                <a16:creationId xmlns:a16="http://schemas.microsoft.com/office/drawing/2014/main" id="{2EFC913F-6E80-AF4B-87CC-91A720602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13" y="628780"/>
            <a:ext cx="9157252" cy="5473875"/>
          </a:xfrm>
          <a:prstGeom prst="rect">
            <a:avLst/>
          </a:prstGeom>
        </p:spPr>
      </p:pic>
    </p:spTree>
    <p:extLst>
      <p:ext uri="{BB962C8B-B14F-4D97-AF65-F5344CB8AC3E}">
        <p14:creationId xmlns:p14="http://schemas.microsoft.com/office/powerpoint/2010/main" val="20711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3F49EB-E42C-FC4D-8A57-385EEC5B3C14}"/>
              </a:ext>
            </a:extLst>
          </p:cNvPr>
          <p:cNvSpPr txBox="1"/>
          <p:nvPr/>
        </p:nvSpPr>
        <p:spPr>
          <a:xfrm>
            <a:off x="675861" y="424070"/>
            <a:ext cx="2522037" cy="369332"/>
          </a:xfrm>
          <a:prstGeom prst="rect">
            <a:avLst/>
          </a:prstGeom>
          <a:noFill/>
        </p:spPr>
        <p:txBody>
          <a:bodyPr wrap="none" rtlCol="0">
            <a:spAutoFit/>
          </a:bodyPr>
          <a:lstStyle/>
          <a:p>
            <a:r>
              <a:rPr lang="es-CL" dirty="0"/>
              <a:t>Entrega de donaciones…</a:t>
            </a:r>
          </a:p>
        </p:txBody>
      </p:sp>
      <p:pic>
        <p:nvPicPr>
          <p:cNvPr id="5" name="Imagen 4">
            <a:extLst>
              <a:ext uri="{FF2B5EF4-FFF2-40B4-BE49-F238E27FC236}">
                <a16:creationId xmlns:a16="http://schemas.microsoft.com/office/drawing/2014/main" id="{5C9A97CB-6136-BB4A-86CE-E4A7C46C7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22" y="1305342"/>
            <a:ext cx="3925954" cy="5234605"/>
          </a:xfrm>
          <a:prstGeom prst="rect">
            <a:avLst/>
          </a:prstGeom>
        </p:spPr>
      </p:pic>
      <p:pic>
        <p:nvPicPr>
          <p:cNvPr id="8" name="Imagen 7">
            <a:extLst>
              <a:ext uri="{FF2B5EF4-FFF2-40B4-BE49-F238E27FC236}">
                <a16:creationId xmlns:a16="http://schemas.microsoft.com/office/drawing/2014/main" id="{A1CABD08-2ADD-1A45-BA03-0FB04BC02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1941" y="410817"/>
            <a:ext cx="1976698" cy="2635598"/>
          </a:xfrm>
          <a:prstGeom prst="rect">
            <a:avLst/>
          </a:prstGeom>
        </p:spPr>
      </p:pic>
      <p:pic>
        <p:nvPicPr>
          <p:cNvPr id="11" name="Imagen 10">
            <a:extLst>
              <a:ext uri="{FF2B5EF4-FFF2-40B4-BE49-F238E27FC236}">
                <a16:creationId xmlns:a16="http://schemas.microsoft.com/office/drawing/2014/main" id="{4CEE200C-5AAE-0F48-B442-52CADF936055}"/>
              </a:ext>
            </a:extLst>
          </p:cNvPr>
          <p:cNvPicPr>
            <a:picLocks noChangeAspect="1"/>
          </p:cNvPicPr>
          <p:nvPr/>
        </p:nvPicPr>
        <p:blipFill>
          <a:blip r:embed="rId5"/>
          <a:stretch>
            <a:fillRect/>
          </a:stretch>
        </p:blipFill>
        <p:spPr>
          <a:xfrm>
            <a:off x="6452882" y="3429000"/>
            <a:ext cx="5371647" cy="3018183"/>
          </a:xfrm>
          <a:prstGeom prst="rect">
            <a:avLst/>
          </a:prstGeom>
        </p:spPr>
      </p:pic>
    </p:spTree>
    <p:extLst>
      <p:ext uri="{BB962C8B-B14F-4D97-AF65-F5344CB8AC3E}">
        <p14:creationId xmlns:p14="http://schemas.microsoft.com/office/powerpoint/2010/main" val="371188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97CE5-884D-A042-A968-55DFD35C13C9}"/>
              </a:ext>
            </a:extLst>
          </p:cNvPr>
          <p:cNvSpPr>
            <a:spLocks noGrp="1"/>
          </p:cNvSpPr>
          <p:nvPr>
            <p:ph type="title"/>
          </p:nvPr>
        </p:nvSpPr>
        <p:spPr/>
        <p:txBody>
          <a:bodyPr/>
          <a:lstStyle/>
          <a:p>
            <a:r>
              <a:rPr lang="es-CL" dirty="0"/>
              <a:t>Cajas solidarias.</a:t>
            </a:r>
          </a:p>
        </p:txBody>
      </p:sp>
      <p:pic>
        <p:nvPicPr>
          <p:cNvPr id="5" name="Imagen 4">
            <a:extLst>
              <a:ext uri="{FF2B5EF4-FFF2-40B4-BE49-F238E27FC236}">
                <a16:creationId xmlns:a16="http://schemas.microsoft.com/office/drawing/2014/main" id="{AFC27775-F92F-9143-984E-8CC94824C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694" y="1757299"/>
            <a:ext cx="5469441" cy="4093535"/>
          </a:xfrm>
          <a:prstGeom prst="rect">
            <a:avLst/>
          </a:prstGeom>
        </p:spPr>
      </p:pic>
      <p:sp>
        <p:nvSpPr>
          <p:cNvPr id="7" name="CuadroTexto 6">
            <a:extLst>
              <a:ext uri="{FF2B5EF4-FFF2-40B4-BE49-F238E27FC236}">
                <a16:creationId xmlns:a16="http://schemas.microsoft.com/office/drawing/2014/main" id="{D92235DB-8C29-484C-91A6-0B997EC2247F}"/>
              </a:ext>
            </a:extLst>
          </p:cNvPr>
          <p:cNvSpPr txBox="1"/>
          <p:nvPr/>
        </p:nvSpPr>
        <p:spPr>
          <a:xfrm>
            <a:off x="1251678" y="1757299"/>
            <a:ext cx="2700226" cy="1477328"/>
          </a:xfrm>
          <a:prstGeom prst="rect">
            <a:avLst/>
          </a:prstGeom>
          <a:noFill/>
        </p:spPr>
        <p:txBody>
          <a:bodyPr wrap="none" rtlCol="0">
            <a:spAutoFit/>
          </a:bodyPr>
          <a:lstStyle/>
          <a:p>
            <a:r>
              <a:rPr lang="es-CL" dirty="0"/>
              <a:t>18 CAJAS COMPRADAS</a:t>
            </a:r>
          </a:p>
          <a:p>
            <a:r>
              <a:rPr lang="es-CL" dirty="0"/>
              <a:t>15 CAJAS CON APORTES</a:t>
            </a:r>
          </a:p>
          <a:p>
            <a:r>
              <a:rPr lang="es-CL" dirty="0"/>
              <a:t>1 CAJA DE AUXILIARES</a:t>
            </a:r>
          </a:p>
          <a:p>
            <a:endParaRPr lang="es-CL" dirty="0"/>
          </a:p>
          <a:p>
            <a:r>
              <a:rPr lang="es-CL" dirty="0"/>
              <a:t>TOTAL: 33 CAJAS.</a:t>
            </a:r>
          </a:p>
        </p:txBody>
      </p:sp>
      <p:sp>
        <p:nvSpPr>
          <p:cNvPr id="8" name="CuadroTexto 7">
            <a:extLst>
              <a:ext uri="{FF2B5EF4-FFF2-40B4-BE49-F238E27FC236}">
                <a16:creationId xmlns:a16="http://schemas.microsoft.com/office/drawing/2014/main" id="{0459F638-BB68-0D4A-9AFC-FED6FB9D6BD3}"/>
              </a:ext>
            </a:extLst>
          </p:cNvPr>
          <p:cNvSpPr txBox="1"/>
          <p:nvPr/>
        </p:nvSpPr>
        <p:spPr>
          <a:xfrm>
            <a:off x="1129470" y="5458228"/>
            <a:ext cx="9200019" cy="1415772"/>
          </a:xfrm>
          <a:prstGeom prst="rect">
            <a:avLst/>
          </a:prstGeom>
          <a:noFill/>
        </p:spPr>
        <p:txBody>
          <a:bodyPr wrap="none" rtlCol="0">
            <a:spAutoFit/>
          </a:bodyPr>
          <a:lstStyle/>
          <a:p>
            <a:r>
              <a:rPr lang="es-CL" dirty="0"/>
              <a:t>22 CAJAS PARA FAMILIAS DEL COLEGIO</a:t>
            </a:r>
          </a:p>
          <a:p>
            <a:endParaRPr lang="es-CL" dirty="0"/>
          </a:p>
          <a:p>
            <a:r>
              <a:rPr lang="es-CL" sz="2500" dirty="0">
                <a:solidFill>
                  <a:srgbClr val="FF0000"/>
                </a:solidFill>
              </a:rPr>
              <a:t>11 CAJAS A DISPOSICIÓN… </a:t>
            </a:r>
          </a:p>
          <a:p>
            <a:r>
              <a:rPr lang="es-CL" sz="2500" dirty="0">
                <a:solidFill>
                  <a:srgbClr val="FF0000"/>
                </a:solidFill>
              </a:rPr>
              <a:t>¿Les parece que las podamos donar a nuestros auxiliares del colegio?</a:t>
            </a:r>
          </a:p>
        </p:txBody>
      </p:sp>
      <p:pic>
        <p:nvPicPr>
          <p:cNvPr id="9" name="Imagen 8">
            <a:extLst>
              <a:ext uri="{FF2B5EF4-FFF2-40B4-BE49-F238E27FC236}">
                <a16:creationId xmlns:a16="http://schemas.microsoft.com/office/drawing/2014/main" id="{2B5953D2-FB1A-0B42-AA84-CD2FDA92AF8C}"/>
              </a:ext>
            </a:extLst>
          </p:cNvPr>
          <p:cNvPicPr>
            <a:picLocks noChangeAspect="1"/>
          </p:cNvPicPr>
          <p:nvPr/>
        </p:nvPicPr>
        <p:blipFill>
          <a:blip r:embed="rId3"/>
          <a:stretch>
            <a:fillRect/>
          </a:stretch>
        </p:blipFill>
        <p:spPr>
          <a:xfrm>
            <a:off x="2133600" y="3250152"/>
            <a:ext cx="2909956" cy="2171275"/>
          </a:xfrm>
          <a:prstGeom prst="rect">
            <a:avLst/>
          </a:prstGeom>
        </p:spPr>
      </p:pic>
    </p:spTree>
    <p:extLst>
      <p:ext uri="{BB962C8B-B14F-4D97-AF65-F5344CB8AC3E}">
        <p14:creationId xmlns:p14="http://schemas.microsoft.com/office/powerpoint/2010/main" val="170748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99CF7-2E99-CC43-AB8D-BCFD5F863E38}"/>
              </a:ext>
            </a:extLst>
          </p:cNvPr>
          <p:cNvSpPr>
            <a:spLocks noGrp="1"/>
          </p:cNvSpPr>
          <p:nvPr>
            <p:ph type="title"/>
          </p:nvPr>
        </p:nvSpPr>
        <p:spPr/>
        <p:txBody>
          <a:bodyPr>
            <a:normAutofit fontScale="90000"/>
          </a:bodyPr>
          <a:lstStyle/>
          <a:p>
            <a:r>
              <a:rPr lang="es-CL" sz="5400" dirty="0"/>
              <a:t>Creación de ideas y propuestas.</a:t>
            </a:r>
            <a:br>
              <a:rPr lang="es-CL" sz="5400" dirty="0"/>
            </a:br>
            <a:endParaRPr lang="es-CL" dirty="0"/>
          </a:p>
        </p:txBody>
      </p:sp>
      <p:pic>
        <p:nvPicPr>
          <p:cNvPr id="5" name="Imagen 4">
            <a:extLst>
              <a:ext uri="{FF2B5EF4-FFF2-40B4-BE49-F238E27FC236}">
                <a16:creationId xmlns:a16="http://schemas.microsoft.com/office/drawing/2014/main" id="{7C3266B2-2B84-9A45-8694-412D0E6ED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138" y="1459073"/>
            <a:ext cx="4802257" cy="2740111"/>
          </a:xfrm>
          <a:prstGeom prst="rect">
            <a:avLst/>
          </a:prstGeom>
        </p:spPr>
      </p:pic>
    </p:spTree>
    <p:extLst>
      <p:ext uri="{BB962C8B-B14F-4D97-AF65-F5344CB8AC3E}">
        <p14:creationId xmlns:p14="http://schemas.microsoft.com/office/powerpoint/2010/main" val="2690346736"/>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{10BF3AA1-EE60-C748-AEE6-4E08A57CC43D}tf10001071</Template>
  <TotalTime>1001</TotalTime>
  <Words>677</Words>
  <Application>Microsoft Macintosh PowerPoint</Application>
  <PresentationFormat>Panorámica</PresentationFormat>
  <Paragraphs>41</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Arial Black</vt:lpstr>
      <vt:lpstr>Gill Sans MT</vt:lpstr>
      <vt:lpstr>Impact</vt:lpstr>
      <vt:lpstr>Distintivo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Cajas solidarias.</vt:lpstr>
      <vt:lpstr>Creación de ideas y propuestas. </vt:lpstr>
      <vt:lpstr>Proyectos – mes de la solidaridad 2021</vt:lpstr>
      <vt:lpstr>Nuestro grupo de WhatsApp…</vt:lpstr>
      <vt:lpstr>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Christian Alex Cifuentes Aedo</dc:creator>
  <cp:lastModifiedBy>Microsoft Office User</cp:lastModifiedBy>
  <cp:revision>18</cp:revision>
  <dcterms:created xsi:type="dcterms:W3CDTF">2021-05-03T17:49:37Z</dcterms:created>
  <dcterms:modified xsi:type="dcterms:W3CDTF">2021-07-01T13:41:14Z</dcterms:modified>
</cp:coreProperties>
</file>